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Garet" charset="1" panose="00000000000000000000"/>
      <p:regular r:id="rId25"/>
    </p:embeddedFont>
    <p:embeddedFont>
      <p:font typeface="Garet Ultra-Bold" charset="1" panose="00000000000000000000"/>
      <p:regular r:id="rId26"/>
    </p:embeddedFont>
    <p:embeddedFont>
      <p:font typeface="Garet Bold"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22702" y="8179340"/>
            <a:ext cx="6431188" cy="0"/>
          </a:xfrm>
          <a:prstGeom prst="line">
            <a:avLst/>
          </a:prstGeom>
          <a:ln cap="flat" w="47625">
            <a:solidFill>
              <a:srgbClr val="FFFFFF"/>
            </a:solidFill>
            <a:prstDash val="solid"/>
            <a:headEnd type="none" len="sm" w="sm"/>
            <a:tailEnd type="none" len="sm" w="sm"/>
          </a:ln>
        </p:spPr>
      </p:sp>
      <p:sp>
        <p:nvSpPr>
          <p:cNvPr name="TextBox 4" id="4"/>
          <p:cNvSpPr txBox="true"/>
          <p:nvPr/>
        </p:nvSpPr>
        <p:spPr>
          <a:xfrm rot="0">
            <a:off x="1028700" y="6128606"/>
            <a:ext cx="5234434" cy="405892"/>
          </a:xfrm>
          <a:prstGeom prst="rect">
            <a:avLst/>
          </a:prstGeom>
        </p:spPr>
        <p:txBody>
          <a:bodyPr anchor="t" rtlCol="false" tIns="0" lIns="0" bIns="0" rIns="0">
            <a:spAutoFit/>
          </a:bodyPr>
          <a:lstStyle/>
          <a:p>
            <a:pPr algn="l">
              <a:lnSpc>
                <a:spcPts val="3224"/>
              </a:lnSpc>
            </a:pPr>
            <a:r>
              <a:rPr lang="en-US" sz="2600">
                <a:solidFill>
                  <a:srgbClr val="FFFFFF"/>
                </a:solidFill>
                <a:latin typeface="Garet"/>
              </a:rPr>
              <a:t>Presentation by Chaitalee Patil</a:t>
            </a:r>
          </a:p>
        </p:txBody>
      </p:sp>
      <p:sp>
        <p:nvSpPr>
          <p:cNvPr name="TextBox 5" id="5"/>
          <p:cNvSpPr txBox="true"/>
          <p:nvPr/>
        </p:nvSpPr>
        <p:spPr>
          <a:xfrm rot="0">
            <a:off x="1028700" y="6677563"/>
            <a:ext cx="13641586" cy="1217169"/>
          </a:xfrm>
          <a:prstGeom prst="rect">
            <a:avLst/>
          </a:prstGeom>
        </p:spPr>
        <p:txBody>
          <a:bodyPr anchor="t" rtlCol="false" tIns="0" lIns="0" bIns="0" rIns="0">
            <a:spAutoFit/>
          </a:bodyPr>
          <a:lstStyle/>
          <a:p>
            <a:pPr algn="l">
              <a:lnSpc>
                <a:spcPts val="9795"/>
              </a:lnSpc>
            </a:pPr>
            <a:r>
              <a:rPr lang="en-US" sz="7899">
                <a:solidFill>
                  <a:srgbClr val="FFFFFF"/>
                </a:solidFill>
                <a:latin typeface="Garet Ultra-Bold"/>
              </a:rPr>
              <a:t>CORONA VIRUS ANALYSIS</a:t>
            </a:r>
          </a:p>
        </p:txBody>
      </p:sp>
      <p:sp>
        <p:nvSpPr>
          <p:cNvPr name="TextBox 6" id="6"/>
          <p:cNvSpPr txBox="true"/>
          <p:nvPr/>
        </p:nvSpPr>
        <p:spPr>
          <a:xfrm rot="0">
            <a:off x="1028700" y="8483705"/>
            <a:ext cx="8623536" cy="341249"/>
          </a:xfrm>
          <a:prstGeom prst="rect">
            <a:avLst/>
          </a:prstGeom>
        </p:spPr>
        <p:txBody>
          <a:bodyPr anchor="t" rtlCol="false" tIns="0" lIns="0" bIns="0" rIns="0">
            <a:spAutoFit/>
          </a:bodyPr>
          <a:lstStyle/>
          <a:p>
            <a:pPr algn="l">
              <a:lnSpc>
                <a:spcPts val="2728"/>
              </a:lnSpc>
            </a:pPr>
            <a:r>
              <a:rPr lang="en-US" sz="2200">
                <a:solidFill>
                  <a:srgbClr val="FFFFFF"/>
                </a:solidFill>
                <a:latin typeface="Garet"/>
              </a:rPr>
              <a:t>Data Analysis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2290093" y="-103779"/>
            <a:ext cx="5997907" cy="10494557"/>
            <a:chOff x="0" y="0"/>
            <a:chExt cx="7997210" cy="13992743"/>
          </a:xfrm>
        </p:grpSpPr>
        <p:pic>
          <p:nvPicPr>
            <p:cNvPr name="Picture 3" id="3"/>
            <p:cNvPicPr>
              <a:picLocks noChangeAspect="true"/>
            </p:cNvPicPr>
            <p:nvPr/>
          </p:nvPicPr>
          <p:blipFill>
            <a:blip r:embed="rId2"/>
            <a:srcRect l="35510" t="0" r="26411" b="0"/>
            <a:stretch>
              <a:fillRect/>
            </a:stretch>
          </p:blipFill>
          <p:spPr>
            <a:xfrm flipH="false" flipV="false">
              <a:off x="0" y="0"/>
              <a:ext cx="7997210" cy="13992743"/>
            </a:xfrm>
            <a:prstGeom prst="rect">
              <a:avLst/>
            </a:prstGeom>
          </p:spPr>
        </p:pic>
      </p:grpSp>
      <p:sp>
        <p:nvSpPr>
          <p:cNvPr name="Freeform 4" id="4"/>
          <p:cNvSpPr/>
          <p:nvPr/>
        </p:nvSpPr>
        <p:spPr>
          <a:xfrm flipH="false" flipV="false" rot="0">
            <a:off x="1028700" y="3108151"/>
            <a:ext cx="10048249" cy="4673094"/>
          </a:xfrm>
          <a:custGeom>
            <a:avLst/>
            <a:gdLst/>
            <a:ahLst/>
            <a:cxnLst/>
            <a:rect r="r" b="b" t="t" l="l"/>
            <a:pathLst>
              <a:path h="4673094" w="10048249">
                <a:moveTo>
                  <a:pt x="0" y="0"/>
                </a:moveTo>
                <a:lnTo>
                  <a:pt x="10048249" y="0"/>
                </a:lnTo>
                <a:lnTo>
                  <a:pt x="10048249" y="4673094"/>
                </a:lnTo>
                <a:lnTo>
                  <a:pt x="0" y="4673094"/>
                </a:lnTo>
                <a:lnTo>
                  <a:pt x="0" y="0"/>
                </a:lnTo>
                <a:close/>
              </a:path>
            </a:pathLst>
          </a:custGeom>
          <a:blipFill>
            <a:blip r:embed="rId3"/>
            <a:stretch>
              <a:fillRect l="0" t="0" r="0" b="0"/>
            </a:stretch>
          </a:blipFill>
        </p:spPr>
      </p:sp>
      <p:sp>
        <p:nvSpPr>
          <p:cNvPr name="TextBox 5" id="5"/>
          <p:cNvSpPr txBox="true"/>
          <p:nvPr/>
        </p:nvSpPr>
        <p:spPr>
          <a:xfrm rot="0">
            <a:off x="1054903" y="990600"/>
            <a:ext cx="6671248" cy="396239"/>
          </a:xfrm>
          <a:prstGeom prst="rect">
            <a:avLst/>
          </a:prstGeom>
        </p:spPr>
        <p:txBody>
          <a:bodyPr anchor="t" rtlCol="false" tIns="0" lIns="0" bIns="0" rIns="0">
            <a:spAutoFit/>
          </a:bodyPr>
          <a:lstStyle/>
          <a:p>
            <a:pPr algn="l">
              <a:lnSpc>
                <a:spcPts val="3360"/>
              </a:lnSpc>
              <a:spcBef>
                <a:spcPct val="0"/>
              </a:spcBef>
            </a:pPr>
            <a:r>
              <a:rPr lang="en-US" sz="2400">
                <a:solidFill>
                  <a:srgbClr val="000000"/>
                </a:solidFill>
                <a:latin typeface="Garet Bold"/>
              </a:rPr>
              <a:t>Yearly Analysis</a:t>
            </a:r>
          </a:p>
        </p:txBody>
      </p:sp>
      <p:sp>
        <p:nvSpPr>
          <p:cNvPr name="TextBox 6" id="6"/>
          <p:cNvSpPr txBox="true"/>
          <p:nvPr/>
        </p:nvSpPr>
        <p:spPr>
          <a:xfrm rot="0">
            <a:off x="1028700" y="2024921"/>
            <a:ext cx="8897795" cy="1321689"/>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Minimum Values per Year:</a:t>
            </a:r>
          </a:p>
          <a:p>
            <a:pPr algn="l">
              <a:lnSpc>
                <a:spcPts val="520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0831639" y="-103779"/>
            <a:ext cx="7515134" cy="10494557"/>
            <a:chOff x="0" y="0"/>
            <a:chExt cx="10020179" cy="13992743"/>
          </a:xfrm>
        </p:grpSpPr>
        <p:pic>
          <p:nvPicPr>
            <p:cNvPr name="Picture 3" id="3"/>
            <p:cNvPicPr>
              <a:picLocks noChangeAspect="true"/>
            </p:cNvPicPr>
            <p:nvPr/>
          </p:nvPicPr>
          <p:blipFill>
            <a:blip r:embed="rId2"/>
            <a:srcRect l="26144" t="0" r="26144" b="0"/>
            <a:stretch>
              <a:fillRect/>
            </a:stretch>
          </p:blipFill>
          <p:spPr>
            <a:xfrm flipH="false" flipV="false">
              <a:off x="0" y="0"/>
              <a:ext cx="10020179" cy="13992743"/>
            </a:xfrm>
            <a:prstGeom prst="rect">
              <a:avLst/>
            </a:prstGeom>
          </p:spPr>
        </p:pic>
      </p:grpSp>
      <p:sp>
        <p:nvSpPr>
          <p:cNvPr name="Freeform 4" id="4"/>
          <p:cNvSpPr/>
          <p:nvPr/>
        </p:nvSpPr>
        <p:spPr>
          <a:xfrm flipH="false" flipV="false" rot="0">
            <a:off x="1054903" y="2639385"/>
            <a:ext cx="10094743" cy="4498510"/>
          </a:xfrm>
          <a:custGeom>
            <a:avLst/>
            <a:gdLst/>
            <a:ahLst/>
            <a:cxnLst/>
            <a:rect r="r" b="b" t="t" l="l"/>
            <a:pathLst>
              <a:path h="4498510" w="10094743">
                <a:moveTo>
                  <a:pt x="0" y="0"/>
                </a:moveTo>
                <a:lnTo>
                  <a:pt x="10094743" y="0"/>
                </a:lnTo>
                <a:lnTo>
                  <a:pt x="10094743" y="4498510"/>
                </a:lnTo>
                <a:lnTo>
                  <a:pt x="0" y="4498510"/>
                </a:lnTo>
                <a:lnTo>
                  <a:pt x="0" y="0"/>
                </a:lnTo>
                <a:close/>
              </a:path>
            </a:pathLst>
          </a:custGeom>
          <a:blipFill>
            <a:blip r:embed="rId3"/>
            <a:stretch>
              <a:fillRect l="0" t="0" r="0" b="0"/>
            </a:stretch>
          </a:blipFill>
        </p:spPr>
      </p:sp>
      <p:sp>
        <p:nvSpPr>
          <p:cNvPr name="Freeform 5" id="5"/>
          <p:cNvSpPr/>
          <p:nvPr/>
        </p:nvSpPr>
        <p:spPr>
          <a:xfrm flipH="false" flipV="false" rot="0">
            <a:off x="1028700" y="7745052"/>
            <a:ext cx="10014141" cy="1513248"/>
          </a:xfrm>
          <a:custGeom>
            <a:avLst/>
            <a:gdLst/>
            <a:ahLst/>
            <a:cxnLst/>
            <a:rect r="r" b="b" t="t" l="l"/>
            <a:pathLst>
              <a:path h="1513248" w="10014141">
                <a:moveTo>
                  <a:pt x="0" y="0"/>
                </a:moveTo>
                <a:lnTo>
                  <a:pt x="10014141" y="0"/>
                </a:lnTo>
                <a:lnTo>
                  <a:pt x="10014141" y="1513248"/>
                </a:lnTo>
                <a:lnTo>
                  <a:pt x="0" y="1513248"/>
                </a:lnTo>
                <a:lnTo>
                  <a:pt x="0" y="0"/>
                </a:lnTo>
                <a:close/>
              </a:path>
            </a:pathLst>
          </a:custGeom>
          <a:blipFill>
            <a:blip r:embed="rId4"/>
            <a:stretch>
              <a:fillRect l="0" t="0" r="0" b="0"/>
            </a:stretch>
          </a:blipFill>
        </p:spPr>
      </p:sp>
      <p:sp>
        <p:nvSpPr>
          <p:cNvPr name="TextBox 6" id="6"/>
          <p:cNvSpPr txBox="true"/>
          <p:nvPr/>
        </p:nvSpPr>
        <p:spPr>
          <a:xfrm rot="0">
            <a:off x="1054903" y="1321358"/>
            <a:ext cx="7706000" cy="664464"/>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Maximum Values per Year: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0831639" y="-103779"/>
            <a:ext cx="7515134" cy="10494557"/>
            <a:chOff x="0" y="0"/>
            <a:chExt cx="10020179" cy="13992743"/>
          </a:xfrm>
        </p:grpSpPr>
        <p:pic>
          <p:nvPicPr>
            <p:cNvPr name="Picture 3" id="3"/>
            <p:cNvPicPr>
              <a:picLocks noChangeAspect="true"/>
            </p:cNvPicPr>
            <p:nvPr/>
          </p:nvPicPr>
          <p:blipFill>
            <a:blip r:embed="rId2"/>
            <a:srcRect l="22340" t="0" r="22340" b="0"/>
            <a:stretch>
              <a:fillRect/>
            </a:stretch>
          </p:blipFill>
          <p:spPr>
            <a:xfrm flipH="false" flipV="false">
              <a:off x="0" y="0"/>
              <a:ext cx="10020179" cy="13992743"/>
            </a:xfrm>
            <a:prstGeom prst="rect">
              <a:avLst/>
            </a:prstGeom>
          </p:spPr>
        </p:pic>
      </p:grpSp>
      <p:sp>
        <p:nvSpPr>
          <p:cNvPr name="Freeform 4" id="4"/>
          <p:cNvSpPr/>
          <p:nvPr/>
        </p:nvSpPr>
        <p:spPr>
          <a:xfrm flipH="false" flipV="false" rot="0">
            <a:off x="1054903" y="3585026"/>
            <a:ext cx="10316393" cy="4043710"/>
          </a:xfrm>
          <a:custGeom>
            <a:avLst/>
            <a:gdLst/>
            <a:ahLst/>
            <a:cxnLst/>
            <a:rect r="r" b="b" t="t" l="l"/>
            <a:pathLst>
              <a:path h="4043710" w="10316393">
                <a:moveTo>
                  <a:pt x="0" y="0"/>
                </a:moveTo>
                <a:lnTo>
                  <a:pt x="10316393" y="0"/>
                </a:lnTo>
                <a:lnTo>
                  <a:pt x="10316393" y="4043711"/>
                </a:lnTo>
                <a:lnTo>
                  <a:pt x="0" y="4043711"/>
                </a:lnTo>
                <a:lnTo>
                  <a:pt x="0" y="0"/>
                </a:lnTo>
                <a:close/>
              </a:path>
            </a:pathLst>
          </a:custGeom>
          <a:blipFill>
            <a:blip r:embed="rId3"/>
            <a:stretch>
              <a:fillRect l="0" t="0" r="0" b="0"/>
            </a:stretch>
          </a:blipFill>
        </p:spPr>
      </p:sp>
      <p:sp>
        <p:nvSpPr>
          <p:cNvPr name="Freeform 5" id="5"/>
          <p:cNvSpPr/>
          <p:nvPr/>
        </p:nvSpPr>
        <p:spPr>
          <a:xfrm flipH="false" flipV="false" rot="0">
            <a:off x="1028700" y="8171662"/>
            <a:ext cx="10161546" cy="1319953"/>
          </a:xfrm>
          <a:custGeom>
            <a:avLst/>
            <a:gdLst/>
            <a:ahLst/>
            <a:cxnLst/>
            <a:rect r="r" b="b" t="t" l="l"/>
            <a:pathLst>
              <a:path h="1319953" w="10161546">
                <a:moveTo>
                  <a:pt x="0" y="0"/>
                </a:moveTo>
                <a:lnTo>
                  <a:pt x="10161546" y="0"/>
                </a:lnTo>
                <a:lnTo>
                  <a:pt x="10161546" y="1319953"/>
                </a:lnTo>
                <a:lnTo>
                  <a:pt x="0" y="1319953"/>
                </a:lnTo>
                <a:lnTo>
                  <a:pt x="0" y="0"/>
                </a:lnTo>
                <a:close/>
              </a:path>
            </a:pathLst>
          </a:custGeom>
          <a:blipFill>
            <a:blip r:embed="rId4"/>
            <a:stretch>
              <a:fillRect l="0" t="0" r="0" b="0"/>
            </a:stretch>
          </a:blipFill>
        </p:spPr>
      </p:sp>
      <p:sp>
        <p:nvSpPr>
          <p:cNvPr name="TextBox 6" id="6"/>
          <p:cNvSpPr txBox="true"/>
          <p:nvPr/>
        </p:nvSpPr>
        <p:spPr>
          <a:xfrm rot="0">
            <a:off x="1054903" y="990600"/>
            <a:ext cx="6671248" cy="396239"/>
          </a:xfrm>
          <a:prstGeom prst="rect">
            <a:avLst/>
          </a:prstGeom>
        </p:spPr>
        <p:txBody>
          <a:bodyPr anchor="t" rtlCol="false" tIns="0" lIns="0" bIns="0" rIns="0">
            <a:spAutoFit/>
          </a:bodyPr>
          <a:lstStyle/>
          <a:p>
            <a:pPr algn="l">
              <a:lnSpc>
                <a:spcPts val="3360"/>
              </a:lnSpc>
              <a:spcBef>
                <a:spcPct val="0"/>
              </a:spcBef>
            </a:pPr>
            <a:r>
              <a:rPr lang="en-US" sz="2400">
                <a:solidFill>
                  <a:srgbClr val="000000"/>
                </a:solidFill>
                <a:latin typeface="Garet Bold"/>
              </a:rPr>
              <a:t> Monthly Totals</a:t>
            </a:r>
          </a:p>
        </p:txBody>
      </p:sp>
      <p:sp>
        <p:nvSpPr>
          <p:cNvPr name="TextBox 7" id="7"/>
          <p:cNvSpPr txBox="true"/>
          <p:nvPr/>
        </p:nvSpPr>
        <p:spPr>
          <a:xfrm rot="0">
            <a:off x="1054903" y="2380948"/>
            <a:ext cx="7706000" cy="664464"/>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Total Cases Each Month: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0831639" y="-103779"/>
            <a:ext cx="7515134" cy="10494557"/>
            <a:chOff x="0" y="0"/>
            <a:chExt cx="10020179" cy="13992743"/>
          </a:xfrm>
        </p:grpSpPr>
        <p:pic>
          <p:nvPicPr>
            <p:cNvPr name="Picture 3" id="3"/>
            <p:cNvPicPr>
              <a:picLocks noChangeAspect="true"/>
            </p:cNvPicPr>
            <p:nvPr/>
          </p:nvPicPr>
          <p:blipFill>
            <a:blip r:embed="rId2"/>
            <a:srcRect l="30530" t="0" r="21759" b="0"/>
            <a:stretch>
              <a:fillRect/>
            </a:stretch>
          </p:blipFill>
          <p:spPr>
            <a:xfrm flipH="false" flipV="false">
              <a:off x="0" y="0"/>
              <a:ext cx="10020179" cy="13992743"/>
            </a:xfrm>
            <a:prstGeom prst="rect">
              <a:avLst/>
            </a:prstGeom>
          </p:spPr>
        </p:pic>
      </p:grpSp>
      <p:sp>
        <p:nvSpPr>
          <p:cNvPr name="Freeform 4" id="4"/>
          <p:cNvSpPr/>
          <p:nvPr/>
        </p:nvSpPr>
        <p:spPr>
          <a:xfrm flipH="false" flipV="false" rot="0">
            <a:off x="1054903" y="3561456"/>
            <a:ext cx="10312385" cy="3635017"/>
          </a:xfrm>
          <a:custGeom>
            <a:avLst/>
            <a:gdLst/>
            <a:ahLst/>
            <a:cxnLst/>
            <a:rect r="r" b="b" t="t" l="l"/>
            <a:pathLst>
              <a:path h="3635017" w="10312385">
                <a:moveTo>
                  <a:pt x="0" y="0"/>
                </a:moveTo>
                <a:lnTo>
                  <a:pt x="10312385" y="0"/>
                </a:lnTo>
                <a:lnTo>
                  <a:pt x="10312385" y="3635017"/>
                </a:lnTo>
                <a:lnTo>
                  <a:pt x="0" y="3635017"/>
                </a:lnTo>
                <a:lnTo>
                  <a:pt x="0" y="0"/>
                </a:lnTo>
                <a:close/>
              </a:path>
            </a:pathLst>
          </a:custGeom>
          <a:blipFill>
            <a:blip r:embed="rId3"/>
            <a:stretch>
              <a:fillRect l="0" t="0" r="0" b="0"/>
            </a:stretch>
          </a:blipFill>
        </p:spPr>
      </p:sp>
      <p:sp>
        <p:nvSpPr>
          <p:cNvPr name="Freeform 5" id="5"/>
          <p:cNvSpPr/>
          <p:nvPr/>
        </p:nvSpPr>
        <p:spPr>
          <a:xfrm flipH="false" flipV="false" rot="0">
            <a:off x="1054903" y="7756074"/>
            <a:ext cx="10826121" cy="937825"/>
          </a:xfrm>
          <a:custGeom>
            <a:avLst/>
            <a:gdLst/>
            <a:ahLst/>
            <a:cxnLst/>
            <a:rect r="r" b="b" t="t" l="l"/>
            <a:pathLst>
              <a:path h="937825" w="10826121">
                <a:moveTo>
                  <a:pt x="0" y="0"/>
                </a:moveTo>
                <a:lnTo>
                  <a:pt x="10826121" y="0"/>
                </a:lnTo>
                <a:lnTo>
                  <a:pt x="10826121" y="937825"/>
                </a:lnTo>
                <a:lnTo>
                  <a:pt x="0" y="937825"/>
                </a:lnTo>
                <a:lnTo>
                  <a:pt x="0" y="0"/>
                </a:lnTo>
                <a:close/>
              </a:path>
            </a:pathLst>
          </a:custGeom>
          <a:blipFill>
            <a:blip r:embed="rId4"/>
            <a:stretch>
              <a:fillRect l="0" t="0" r="0" b="0"/>
            </a:stretch>
          </a:blipFill>
        </p:spPr>
      </p:sp>
      <p:sp>
        <p:nvSpPr>
          <p:cNvPr name="TextBox 6" id="6"/>
          <p:cNvSpPr txBox="true"/>
          <p:nvPr/>
        </p:nvSpPr>
        <p:spPr>
          <a:xfrm rot="0">
            <a:off x="1054903" y="990600"/>
            <a:ext cx="6671248" cy="396239"/>
          </a:xfrm>
          <a:prstGeom prst="rect">
            <a:avLst/>
          </a:prstGeom>
        </p:spPr>
        <p:txBody>
          <a:bodyPr anchor="t" rtlCol="false" tIns="0" lIns="0" bIns="0" rIns="0">
            <a:spAutoFit/>
          </a:bodyPr>
          <a:lstStyle/>
          <a:p>
            <a:pPr algn="l">
              <a:lnSpc>
                <a:spcPts val="3360"/>
              </a:lnSpc>
              <a:spcBef>
                <a:spcPct val="0"/>
              </a:spcBef>
            </a:pPr>
            <a:r>
              <a:rPr lang="en-US" sz="2400">
                <a:solidFill>
                  <a:srgbClr val="000000"/>
                </a:solidFill>
                <a:latin typeface="Garet Bold"/>
              </a:rPr>
              <a:t>Statistical Analysis</a:t>
            </a:r>
          </a:p>
        </p:txBody>
      </p:sp>
      <p:sp>
        <p:nvSpPr>
          <p:cNvPr name="TextBox 7" id="7"/>
          <p:cNvSpPr txBox="true"/>
          <p:nvPr/>
        </p:nvSpPr>
        <p:spPr>
          <a:xfrm rot="0">
            <a:off x="1054903" y="2125467"/>
            <a:ext cx="7718159" cy="664464"/>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Confirmed Cases Spread: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1733962" y="-103779"/>
            <a:ext cx="6663053" cy="10494557"/>
            <a:chOff x="0" y="0"/>
            <a:chExt cx="8884071" cy="13992743"/>
          </a:xfrm>
        </p:grpSpPr>
        <p:pic>
          <p:nvPicPr>
            <p:cNvPr name="Picture 3" id="3"/>
            <p:cNvPicPr>
              <a:picLocks noChangeAspect="true"/>
            </p:cNvPicPr>
            <p:nvPr/>
          </p:nvPicPr>
          <p:blipFill>
            <a:blip r:embed="rId2"/>
            <a:srcRect l="46785" t="0" r="10834" b="0"/>
            <a:stretch>
              <a:fillRect/>
            </a:stretch>
          </p:blipFill>
          <p:spPr>
            <a:xfrm flipH="false" flipV="false">
              <a:off x="0" y="0"/>
              <a:ext cx="8884071" cy="13992743"/>
            </a:xfrm>
            <a:prstGeom prst="rect">
              <a:avLst/>
            </a:prstGeom>
          </p:spPr>
        </p:pic>
      </p:grpSp>
      <p:sp>
        <p:nvSpPr>
          <p:cNvPr name="Freeform 4" id="4"/>
          <p:cNvSpPr/>
          <p:nvPr/>
        </p:nvSpPr>
        <p:spPr>
          <a:xfrm flipH="false" flipV="false" rot="0">
            <a:off x="1028700" y="2698621"/>
            <a:ext cx="10296319" cy="4889757"/>
          </a:xfrm>
          <a:custGeom>
            <a:avLst/>
            <a:gdLst/>
            <a:ahLst/>
            <a:cxnLst/>
            <a:rect r="r" b="b" t="t" l="l"/>
            <a:pathLst>
              <a:path h="4889757" w="10296319">
                <a:moveTo>
                  <a:pt x="0" y="0"/>
                </a:moveTo>
                <a:lnTo>
                  <a:pt x="10296319" y="0"/>
                </a:lnTo>
                <a:lnTo>
                  <a:pt x="10296319" y="4889758"/>
                </a:lnTo>
                <a:lnTo>
                  <a:pt x="0" y="4889758"/>
                </a:lnTo>
                <a:lnTo>
                  <a:pt x="0" y="0"/>
                </a:lnTo>
                <a:close/>
              </a:path>
            </a:pathLst>
          </a:custGeom>
          <a:blipFill>
            <a:blip r:embed="rId3"/>
            <a:stretch>
              <a:fillRect l="0" t="0" r="0" b="0"/>
            </a:stretch>
          </a:blipFill>
        </p:spPr>
      </p:sp>
      <p:sp>
        <p:nvSpPr>
          <p:cNvPr name="Freeform 5" id="5"/>
          <p:cNvSpPr/>
          <p:nvPr/>
        </p:nvSpPr>
        <p:spPr>
          <a:xfrm flipH="false" flipV="false" rot="0">
            <a:off x="1028700" y="7969379"/>
            <a:ext cx="10836777" cy="1000066"/>
          </a:xfrm>
          <a:custGeom>
            <a:avLst/>
            <a:gdLst/>
            <a:ahLst/>
            <a:cxnLst/>
            <a:rect r="r" b="b" t="t" l="l"/>
            <a:pathLst>
              <a:path h="1000066" w="10836777">
                <a:moveTo>
                  <a:pt x="0" y="0"/>
                </a:moveTo>
                <a:lnTo>
                  <a:pt x="10836777" y="0"/>
                </a:lnTo>
                <a:lnTo>
                  <a:pt x="10836777" y="1000065"/>
                </a:lnTo>
                <a:lnTo>
                  <a:pt x="0" y="1000065"/>
                </a:lnTo>
                <a:lnTo>
                  <a:pt x="0" y="0"/>
                </a:lnTo>
                <a:close/>
              </a:path>
            </a:pathLst>
          </a:custGeom>
          <a:blipFill>
            <a:blip r:embed="rId4"/>
            <a:stretch>
              <a:fillRect l="0" t="0" r="0" b="0"/>
            </a:stretch>
          </a:blipFill>
        </p:spPr>
      </p:sp>
      <p:sp>
        <p:nvSpPr>
          <p:cNvPr name="TextBox 6" id="6"/>
          <p:cNvSpPr txBox="true"/>
          <p:nvPr/>
        </p:nvSpPr>
        <p:spPr>
          <a:xfrm rot="0">
            <a:off x="1054903" y="1000125"/>
            <a:ext cx="7718159" cy="1321689"/>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Death Cases Spread (Per Month):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1683720" y="-103779"/>
            <a:ext cx="6663053" cy="10494557"/>
            <a:chOff x="0" y="0"/>
            <a:chExt cx="8884071" cy="13992743"/>
          </a:xfrm>
        </p:grpSpPr>
        <p:pic>
          <p:nvPicPr>
            <p:cNvPr name="Picture 3" id="3"/>
            <p:cNvPicPr>
              <a:picLocks noChangeAspect="true"/>
            </p:cNvPicPr>
            <p:nvPr/>
          </p:nvPicPr>
          <p:blipFill>
            <a:blip r:embed="rId2"/>
            <a:srcRect l="26897" t="26967" r="42209" b="0"/>
            <a:stretch>
              <a:fillRect/>
            </a:stretch>
          </p:blipFill>
          <p:spPr>
            <a:xfrm flipH="false" flipV="false">
              <a:off x="0" y="0"/>
              <a:ext cx="8884071" cy="13992743"/>
            </a:xfrm>
            <a:prstGeom prst="rect">
              <a:avLst/>
            </a:prstGeom>
          </p:spPr>
        </p:pic>
      </p:grpSp>
      <p:sp>
        <p:nvSpPr>
          <p:cNvPr name="Freeform 4" id="4"/>
          <p:cNvSpPr/>
          <p:nvPr/>
        </p:nvSpPr>
        <p:spPr>
          <a:xfrm flipH="false" flipV="false" rot="0">
            <a:off x="1028700" y="2524968"/>
            <a:ext cx="10284231" cy="3754244"/>
          </a:xfrm>
          <a:custGeom>
            <a:avLst/>
            <a:gdLst/>
            <a:ahLst/>
            <a:cxnLst/>
            <a:rect r="r" b="b" t="t" l="l"/>
            <a:pathLst>
              <a:path h="3754244" w="10284231">
                <a:moveTo>
                  <a:pt x="0" y="0"/>
                </a:moveTo>
                <a:lnTo>
                  <a:pt x="10284231" y="0"/>
                </a:lnTo>
                <a:lnTo>
                  <a:pt x="10284231" y="3754243"/>
                </a:lnTo>
                <a:lnTo>
                  <a:pt x="0" y="3754243"/>
                </a:lnTo>
                <a:lnTo>
                  <a:pt x="0" y="0"/>
                </a:lnTo>
                <a:close/>
              </a:path>
            </a:pathLst>
          </a:custGeom>
          <a:blipFill>
            <a:blip r:embed="rId3"/>
            <a:stretch>
              <a:fillRect l="0" t="0" r="0" b="0"/>
            </a:stretch>
          </a:blipFill>
        </p:spPr>
      </p:sp>
      <p:sp>
        <p:nvSpPr>
          <p:cNvPr name="Freeform 5" id="5"/>
          <p:cNvSpPr/>
          <p:nvPr/>
        </p:nvSpPr>
        <p:spPr>
          <a:xfrm flipH="false" flipV="false" rot="0">
            <a:off x="1028700" y="6985194"/>
            <a:ext cx="10889640" cy="950427"/>
          </a:xfrm>
          <a:custGeom>
            <a:avLst/>
            <a:gdLst/>
            <a:ahLst/>
            <a:cxnLst/>
            <a:rect r="r" b="b" t="t" l="l"/>
            <a:pathLst>
              <a:path h="950427" w="10889640">
                <a:moveTo>
                  <a:pt x="0" y="0"/>
                </a:moveTo>
                <a:lnTo>
                  <a:pt x="10889640" y="0"/>
                </a:lnTo>
                <a:lnTo>
                  <a:pt x="10889640" y="950427"/>
                </a:lnTo>
                <a:lnTo>
                  <a:pt x="0" y="950427"/>
                </a:lnTo>
                <a:lnTo>
                  <a:pt x="0" y="0"/>
                </a:lnTo>
                <a:close/>
              </a:path>
            </a:pathLst>
          </a:custGeom>
          <a:blipFill>
            <a:blip r:embed="rId4"/>
            <a:stretch>
              <a:fillRect l="0" t="0" r="0" b="0"/>
            </a:stretch>
          </a:blipFill>
        </p:spPr>
      </p:sp>
      <p:sp>
        <p:nvSpPr>
          <p:cNvPr name="TextBox 6" id="6"/>
          <p:cNvSpPr txBox="true"/>
          <p:nvPr/>
        </p:nvSpPr>
        <p:spPr>
          <a:xfrm rot="0">
            <a:off x="1054903" y="1000125"/>
            <a:ext cx="8241021" cy="1978914"/>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R</a:t>
            </a:r>
            <a:r>
              <a:rPr lang="en-US" sz="4200">
                <a:solidFill>
                  <a:srgbClr val="2D3E96"/>
                </a:solidFill>
                <a:latin typeface="Garet Ultra-Bold"/>
              </a:rPr>
              <a:t>ecovered Cases Spread:</a:t>
            </a:r>
          </a:p>
          <a:p>
            <a:pPr algn="l">
              <a:lnSpc>
                <a:spcPts val="5208"/>
              </a:lnSpc>
            </a:pPr>
          </a:p>
          <a:p>
            <a:pPr algn="l">
              <a:lnSpc>
                <a:spcPts val="5208"/>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2290093" y="-103779"/>
            <a:ext cx="5997907" cy="10494557"/>
            <a:chOff x="0" y="0"/>
            <a:chExt cx="7997210" cy="13992743"/>
          </a:xfrm>
        </p:grpSpPr>
        <p:pic>
          <p:nvPicPr>
            <p:cNvPr name="Picture 3" id="3"/>
            <p:cNvPicPr>
              <a:picLocks noChangeAspect="true"/>
            </p:cNvPicPr>
            <p:nvPr/>
          </p:nvPicPr>
          <p:blipFill>
            <a:blip r:embed="rId2"/>
            <a:srcRect l="9670" t="0" r="52251" b="0"/>
            <a:stretch>
              <a:fillRect/>
            </a:stretch>
          </p:blipFill>
          <p:spPr>
            <a:xfrm flipH="false" flipV="false">
              <a:off x="0" y="0"/>
              <a:ext cx="7997210" cy="13992743"/>
            </a:xfrm>
            <a:prstGeom prst="rect">
              <a:avLst/>
            </a:prstGeom>
          </p:spPr>
        </p:pic>
      </p:grpSp>
      <p:sp>
        <p:nvSpPr>
          <p:cNvPr name="AutoShape 4" id="4"/>
          <p:cNvSpPr/>
          <p:nvPr/>
        </p:nvSpPr>
        <p:spPr>
          <a:xfrm>
            <a:off x="13629707" y="4643716"/>
            <a:ext cx="3204969"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1054903" y="3621652"/>
            <a:ext cx="10124089" cy="4572855"/>
          </a:xfrm>
          <a:custGeom>
            <a:avLst/>
            <a:gdLst/>
            <a:ahLst/>
            <a:cxnLst/>
            <a:rect r="r" b="b" t="t" l="l"/>
            <a:pathLst>
              <a:path h="4572855" w="10124089">
                <a:moveTo>
                  <a:pt x="0" y="0"/>
                </a:moveTo>
                <a:lnTo>
                  <a:pt x="10124089" y="0"/>
                </a:lnTo>
                <a:lnTo>
                  <a:pt x="10124089" y="4572855"/>
                </a:lnTo>
                <a:lnTo>
                  <a:pt x="0" y="4572855"/>
                </a:lnTo>
                <a:lnTo>
                  <a:pt x="0" y="0"/>
                </a:lnTo>
                <a:close/>
              </a:path>
            </a:pathLst>
          </a:custGeom>
          <a:blipFill>
            <a:blip r:embed="rId3"/>
            <a:stretch>
              <a:fillRect l="0" t="0" r="0" b="0"/>
            </a:stretch>
          </a:blipFill>
        </p:spPr>
      </p:sp>
      <p:sp>
        <p:nvSpPr>
          <p:cNvPr name="Freeform 6" id="6"/>
          <p:cNvSpPr/>
          <p:nvPr/>
        </p:nvSpPr>
        <p:spPr>
          <a:xfrm flipH="false" flipV="false" rot="0">
            <a:off x="1028700" y="8451682"/>
            <a:ext cx="6508260" cy="1354962"/>
          </a:xfrm>
          <a:custGeom>
            <a:avLst/>
            <a:gdLst/>
            <a:ahLst/>
            <a:cxnLst/>
            <a:rect r="r" b="b" t="t" l="l"/>
            <a:pathLst>
              <a:path h="1354962" w="6508260">
                <a:moveTo>
                  <a:pt x="0" y="0"/>
                </a:moveTo>
                <a:lnTo>
                  <a:pt x="6508260" y="0"/>
                </a:lnTo>
                <a:lnTo>
                  <a:pt x="6508260" y="1354962"/>
                </a:lnTo>
                <a:lnTo>
                  <a:pt x="0" y="1354962"/>
                </a:lnTo>
                <a:lnTo>
                  <a:pt x="0" y="0"/>
                </a:lnTo>
                <a:close/>
              </a:path>
            </a:pathLst>
          </a:custGeom>
          <a:blipFill>
            <a:blip r:embed="rId4"/>
            <a:stretch>
              <a:fillRect l="0" t="0" r="0" b="0"/>
            </a:stretch>
          </a:blipFill>
        </p:spPr>
      </p:sp>
      <p:sp>
        <p:nvSpPr>
          <p:cNvPr name="TextBox 7" id="7"/>
          <p:cNvSpPr txBox="true"/>
          <p:nvPr/>
        </p:nvSpPr>
        <p:spPr>
          <a:xfrm rot="0">
            <a:off x="1054903" y="990600"/>
            <a:ext cx="6671248" cy="396239"/>
          </a:xfrm>
          <a:prstGeom prst="rect">
            <a:avLst/>
          </a:prstGeom>
        </p:spPr>
        <p:txBody>
          <a:bodyPr anchor="t" rtlCol="false" tIns="0" lIns="0" bIns="0" rIns="0">
            <a:spAutoFit/>
          </a:bodyPr>
          <a:lstStyle/>
          <a:p>
            <a:pPr algn="l">
              <a:lnSpc>
                <a:spcPts val="3360"/>
              </a:lnSpc>
              <a:spcBef>
                <a:spcPct val="0"/>
              </a:spcBef>
            </a:pPr>
            <a:r>
              <a:rPr lang="en-US" sz="2400">
                <a:solidFill>
                  <a:srgbClr val="000000"/>
                </a:solidFill>
                <a:latin typeface="Garet Bold"/>
              </a:rPr>
              <a:t>Geographic Insights</a:t>
            </a:r>
          </a:p>
        </p:txBody>
      </p:sp>
      <p:sp>
        <p:nvSpPr>
          <p:cNvPr name="TextBox 8" id="8"/>
          <p:cNvSpPr txBox="true"/>
          <p:nvPr/>
        </p:nvSpPr>
        <p:spPr>
          <a:xfrm rot="0">
            <a:off x="1028700" y="2040364"/>
            <a:ext cx="9882563" cy="1321689"/>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Country with Highest Confirmed Cases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1318543" y="-103779"/>
            <a:ext cx="6969457" cy="10494557"/>
            <a:chOff x="0" y="0"/>
            <a:chExt cx="9292610" cy="13992743"/>
          </a:xfrm>
        </p:grpSpPr>
        <p:pic>
          <p:nvPicPr>
            <p:cNvPr name="Picture 3" id="3"/>
            <p:cNvPicPr>
              <a:picLocks noChangeAspect="true"/>
            </p:cNvPicPr>
            <p:nvPr/>
          </p:nvPicPr>
          <p:blipFill>
            <a:blip r:embed="rId2"/>
            <a:srcRect l="35743" t="0" r="20010" b="0"/>
            <a:stretch>
              <a:fillRect/>
            </a:stretch>
          </p:blipFill>
          <p:spPr>
            <a:xfrm flipH="false" flipV="false">
              <a:off x="0" y="0"/>
              <a:ext cx="9292610" cy="13992743"/>
            </a:xfrm>
            <a:prstGeom prst="rect">
              <a:avLst/>
            </a:prstGeom>
          </p:spPr>
        </p:pic>
      </p:grpSp>
      <p:sp>
        <p:nvSpPr>
          <p:cNvPr name="Freeform 4" id="4"/>
          <p:cNvSpPr/>
          <p:nvPr/>
        </p:nvSpPr>
        <p:spPr>
          <a:xfrm flipH="false" flipV="false" rot="0">
            <a:off x="1054903" y="3034519"/>
            <a:ext cx="10077890" cy="4681342"/>
          </a:xfrm>
          <a:custGeom>
            <a:avLst/>
            <a:gdLst/>
            <a:ahLst/>
            <a:cxnLst/>
            <a:rect r="r" b="b" t="t" l="l"/>
            <a:pathLst>
              <a:path h="4681342" w="10077890">
                <a:moveTo>
                  <a:pt x="0" y="0"/>
                </a:moveTo>
                <a:lnTo>
                  <a:pt x="10077890" y="0"/>
                </a:lnTo>
                <a:lnTo>
                  <a:pt x="10077890" y="4681343"/>
                </a:lnTo>
                <a:lnTo>
                  <a:pt x="0" y="4681343"/>
                </a:lnTo>
                <a:lnTo>
                  <a:pt x="0" y="0"/>
                </a:lnTo>
                <a:close/>
              </a:path>
            </a:pathLst>
          </a:custGeom>
          <a:blipFill>
            <a:blip r:embed="rId3"/>
            <a:stretch>
              <a:fillRect l="0" t="0" r="0" b="0"/>
            </a:stretch>
          </a:blipFill>
        </p:spPr>
      </p:sp>
      <p:sp>
        <p:nvSpPr>
          <p:cNvPr name="Freeform 5" id="5"/>
          <p:cNvSpPr/>
          <p:nvPr/>
        </p:nvSpPr>
        <p:spPr>
          <a:xfrm flipH="false" flipV="false" rot="0">
            <a:off x="1054903" y="8127023"/>
            <a:ext cx="6803111" cy="1643016"/>
          </a:xfrm>
          <a:custGeom>
            <a:avLst/>
            <a:gdLst/>
            <a:ahLst/>
            <a:cxnLst/>
            <a:rect r="r" b="b" t="t" l="l"/>
            <a:pathLst>
              <a:path h="1643016" w="6803111">
                <a:moveTo>
                  <a:pt x="0" y="0"/>
                </a:moveTo>
                <a:lnTo>
                  <a:pt x="6803111" y="0"/>
                </a:lnTo>
                <a:lnTo>
                  <a:pt x="6803111" y="1643016"/>
                </a:lnTo>
                <a:lnTo>
                  <a:pt x="0" y="1643016"/>
                </a:lnTo>
                <a:lnTo>
                  <a:pt x="0" y="0"/>
                </a:lnTo>
                <a:close/>
              </a:path>
            </a:pathLst>
          </a:custGeom>
          <a:blipFill>
            <a:blip r:embed="rId4"/>
            <a:stretch>
              <a:fillRect l="0" t="0" r="0" b="0"/>
            </a:stretch>
          </a:blipFill>
        </p:spPr>
      </p:sp>
      <p:sp>
        <p:nvSpPr>
          <p:cNvPr name="TextBox 6" id="6"/>
          <p:cNvSpPr txBox="true"/>
          <p:nvPr/>
        </p:nvSpPr>
        <p:spPr>
          <a:xfrm rot="0">
            <a:off x="1054903" y="1000125"/>
            <a:ext cx="8897795" cy="1321689"/>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Country with Lowest Death Cases: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2290093" y="-103779"/>
            <a:ext cx="5997907" cy="10494557"/>
            <a:chOff x="0" y="0"/>
            <a:chExt cx="7997210" cy="13992743"/>
          </a:xfrm>
        </p:grpSpPr>
        <p:pic>
          <p:nvPicPr>
            <p:cNvPr name="Picture 3" id="3"/>
            <p:cNvPicPr>
              <a:picLocks noChangeAspect="true"/>
            </p:cNvPicPr>
            <p:nvPr/>
          </p:nvPicPr>
          <p:blipFill>
            <a:blip r:embed="rId2"/>
            <a:srcRect l="35510" t="0" r="26411" b="0"/>
            <a:stretch>
              <a:fillRect/>
            </a:stretch>
          </p:blipFill>
          <p:spPr>
            <a:xfrm flipH="false" flipV="false">
              <a:off x="0" y="0"/>
              <a:ext cx="7997210" cy="13992743"/>
            </a:xfrm>
            <a:prstGeom prst="rect">
              <a:avLst/>
            </a:prstGeom>
          </p:spPr>
        </p:pic>
      </p:grpSp>
      <p:sp>
        <p:nvSpPr>
          <p:cNvPr name="Freeform 4" id="4"/>
          <p:cNvSpPr/>
          <p:nvPr/>
        </p:nvSpPr>
        <p:spPr>
          <a:xfrm flipH="false" flipV="false" rot="0">
            <a:off x="1028700" y="2883483"/>
            <a:ext cx="10094743" cy="4520034"/>
          </a:xfrm>
          <a:custGeom>
            <a:avLst/>
            <a:gdLst/>
            <a:ahLst/>
            <a:cxnLst/>
            <a:rect r="r" b="b" t="t" l="l"/>
            <a:pathLst>
              <a:path h="4520034" w="10094743">
                <a:moveTo>
                  <a:pt x="0" y="0"/>
                </a:moveTo>
                <a:lnTo>
                  <a:pt x="10094743" y="0"/>
                </a:lnTo>
                <a:lnTo>
                  <a:pt x="10094743" y="4520034"/>
                </a:lnTo>
                <a:lnTo>
                  <a:pt x="0" y="4520034"/>
                </a:lnTo>
                <a:lnTo>
                  <a:pt x="0" y="0"/>
                </a:lnTo>
                <a:close/>
              </a:path>
            </a:pathLst>
          </a:custGeom>
          <a:blipFill>
            <a:blip r:embed="rId3"/>
            <a:stretch>
              <a:fillRect l="0" t="0" r="0" b="0"/>
            </a:stretch>
          </a:blipFill>
        </p:spPr>
      </p:sp>
      <p:sp>
        <p:nvSpPr>
          <p:cNvPr name="Freeform 5" id="5"/>
          <p:cNvSpPr/>
          <p:nvPr/>
        </p:nvSpPr>
        <p:spPr>
          <a:xfrm flipH="false" flipV="false" rot="0">
            <a:off x="9144000" y="6526924"/>
            <a:ext cx="5739657" cy="3201714"/>
          </a:xfrm>
          <a:custGeom>
            <a:avLst/>
            <a:gdLst/>
            <a:ahLst/>
            <a:cxnLst/>
            <a:rect r="r" b="b" t="t" l="l"/>
            <a:pathLst>
              <a:path h="3201714" w="5739657">
                <a:moveTo>
                  <a:pt x="0" y="0"/>
                </a:moveTo>
                <a:lnTo>
                  <a:pt x="5739657" y="0"/>
                </a:lnTo>
                <a:lnTo>
                  <a:pt x="5739657" y="3201714"/>
                </a:lnTo>
                <a:lnTo>
                  <a:pt x="0" y="3201714"/>
                </a:lnTo>
                <a:lnTo>
                  <a:pt x="0" y="0"/>
                </a:lnTo>
                <a:close/>
              </a:path>
            </a:pathLst>
          </a:custGeom>
          <a:blipFill>
            <a:blip r:embed="rId4"/>
            <a:stretch>
              <a:fillRect l="0" t="0" r="0" b="0"/>
            </a:stretch>
          </a:blipFill>
        </p:spPr>
      </p:sp>
      <p:sp>
        <p:nvSpPr>
          <p:cNvPr name="TextBox 6" id="6"/>
          <p:cNvSpPr txBox="true"/>
          <p:nvPr/>
        </p:nvSpPr>
        <p:spPr>
          <a:xfrm rot="0">
            <a:off x="1054903" y="1173853"/>
            <a:ext cx="8897795" cy="2636139"/>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Countries with Highest Recovered Cases:</a:t>
            </a:r>
          </a:p>
          <a:p>
            <a:pPr algn="l">
              <a:lnSpc>
                <a:spcPts val="5208"/>
              </a:lnSpc>
            </a:pPr>
          </a:p>
          <a:p>
            <a:pPr algn="l">
              <a:lnSpc>
                <a:spcPts val="5208"/>
              </a:lnSpc>
            </a:pP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2D3E96"/>
        </a:solidFill>
      </p:bgPr>
    </p:bg>
    <p:spTree>
      <p:nvGrpSpPr>
        <p:cNvPr id="1" name=""/>
        <p:cNvGrpSpPr/>
        <p:nvPr/>
      </p:nvGrpSpPr>
      <p:grpSpPr>
        <a:xfrm>
          <a:off x="0" y="0"/>
          <a:ext cx="0" cy="0"/>
          <a:chOff x="0" y="0"/>
          <a:chExt cx="0" cy="0"/>
        </a:xfrm>
      </p:grpSpPr>
      <p:sp>
        <p:nvSpPr>
          <p:cNvPr name="TextBox 2" id="2"/>
          <p:cNvSpPr txBox="true"/>
          <p:nvPr/>
        </p:nvSpPr>
        <p:spPr>
          <a:xfrm rot="0">
            <a:off x="3712896" y="4595495"/>
            <a:ext cx="10862209" cy="353060"/>
          </a:xfrm>
          <a:prstGeom prst="rect">
            <a:avLst/>
          </a:prstGeom>
        </p:spPr>
        <p:txBody>
          <a:bodyPr anchor="t" rtlCol="false" tIns="0" lIns="0" bIns="0" rIns="0">
            <a:spAutoFit/>
          </a:bodyPr>
          <a:lstStyle/>
          <a:p>
            <a:pPr algn="ctr">
              <a:lnSpc>
                <a:spcPts val="2860"/>
              </a:lnSpc>
            </a:pPr>
          </a:p>
        </p:txBody>
      </p:sp>
      <p:sp>
        <p:nvSpPr>
          <p:cNvPr name="TextBox 3" id="3"/>
          <p:cNvSpPr txBox="true"/>
          <p:nvPr/>
        </p:nvSpPr>
        <p:spPr>
          <a:xfrm rot="0">
            <a:off x="6990569" y="1721017"/>
            <a:ext cx="4631229" cy="727710"/>
          </a:xfrm>
          <a:prstGeom prst="rect">
            <a:avLst/>
          </a:prstGeom>
        </p:spPr>
        <p:txBody>
          <a:bodyPr anchor="t" rtlCol="false" tIns="0" lIns="0" bIns="0" rIns="0">
            <a:spAutoFit/>
          </a:bodyPr>
          <a:lstStyle/>
          <a:p>
            <a:pPr algn="ctr">
              <a:lnSpc>
                <a:spcPts val="5400"/>
              </a:lnSpc>
            </a:pPr>
            <a:r>
              <a:rPr lang="en-US" sz="5400">
                <a:solidFill>
                  <a:srgbClr val="FFFFFF"/>
                </a:solidFill>
                <a:latin typeface="Garet Ultra-Bold"/>
              </a:rPr>
              <a:t>THANK YOU</a:t>
            </a:r>
          </a:p>
        </p:txBody>
      </p:sp>
      <p:sp>
        <p:nvSpPr>
          <p:cNvPr name="TextBox 4" id="4"/>
          <p:cNvSpPr txBox="true"/>
          <p:nvPr/>
        </p:nvSpPr>
        <p:spPr>
          <a:xfrm rot="0">
            <a:off x="996270" y="3637280"/>
            <a:ext cx="16619827" cy="4683125"/>
          </a:xfrm>
          <a:prstGeom prst="rect">
            <a:avLst/>
          </a:prstGeom>
        </p:spPr>
        <p:txBody>
          <a:bodyPr anchor="t" rtlCol="false" tIns="0" lIns="0" bIns="0" rIns="0">
            <a:spAutoFit/>
          </a:bodyPr>
          <a:lstStyle/>
          <a:p>
            <a:pPr algn="ctr">
              <a:lnSpc>
                <a:spcPts val="3099"/>
              </a:lnSpc>
              <a:spcBef>
                <a:spcPct val="0"/>
              </a:spcBef>
            </a:pPr>
            <a:r>
              <a:rPr lang="en-US" sz="2499">
                <a:solidFill>
                  <a:srgbClr val="FFFFFF"/>
                </a:solidFill>
                <a:latin typeface="Garet Ultra-Bold"/>
              </a:rPr>
              <a:t>Presentation By:</a:t>
            </a:r>
          </a:p>
          <a:p>
            <a:pPr algn="ctr">
              <a:lnSpc>
                <a:spcPts val="3099"/>
              </a:lnSpc>
              <a:spcBef>
                <a:spcPct val="0"/>
              </a:spcBef>
            </a:pPr>
            <a:r>
              <a:rPr lang="en-US" sz="2499">
                <a:solidFill>
                  <a:srgbClr val="FFFFFF"/>
                </a:solidFill>
                <a:latin typeface="Garet Ultra-Bold"/>
              </a:rPr>
              <a:t>Chaitalee Patil</a:t>
            </a:r>
          </a:p>
          <a:p>
            <a:pPr algn="ctr">
              <a:lnSpc>
                <a:spcPts val="3099"/>
              </a:lnSpc>
              <a:spcBef>
                <a:spcPct val="0"/>
              </a:spcBef>
            </a:pPr>
            <a:r>
              <a:rPr lang="en-US" sz="2499">
                <a:solidFill>
                  <a:srgbClr val="FFFFFF"/>
                </a:solidFill>
                <a:latin typeface="Garet Ultra-Bold"/>
              </a:rPr>
              <a:t>Third-Year Engineering Student</a:t>
            </a:r>
          </a:p>
          <a:p>
            <a:pPr algn="ctr">
              <a:lnSpc>
                <a:spcPts val="3099"/>
              </a:lnSpc>
              <a:spcBef>
                <a:spcPct val="0"/>
              </a:spcBef>
            </a:pPr>
          </a:p>
          <a:p>
            <a:pPr algn="ctr">
              <a:lnSpc>
                <a:spcPts val="3099"/>
              </a:lnSpc>
              <a:spcBef>
                <a:spcPct val="0"/>
              </a:spcBef>
            </a:pPr>
            <a:r>
              <a:rPr lang="en-US" sz="2499">
                <a:solidFill>
                  <a:srgbClr val="FFFFFF"/>
                </a:solidFill>
                <a:latin typeface="Garet Ultra-Bold"/>
              </a:rPr>
              <a:t>Project Description:</a:t>
            </a:r>
          </a:p>
          <a:p>
            <a:pPr algn="ctr">
              <a:lnSpc>
                <a:spcPts val="3099"/>
              </a:lnSpc>
              <a:spcBef>
                <a:spcPct val="0"/>
              </a:spcBef>
            </a:pPr>
            <a:r>
              <a:rPr lang="en-US" sz="2499">
                <a:solidFill>
                  <a:srgbClr val="FFFFFF"/>
                </a:solidFill>
                <a:latin typeface="Garet Ultra-Bold"/>
              </a:rPr>
              <a:t>This data analysis project on the Corona Virus dataset was conducted as part of an internship. The work involved cleaning, analyzing, and deriving insights from the data to understand the spread and impact of the virus.</a:t>
            </a:r>
          </a:p>
          <a:p>
            <a:pPr algn="ctr">
              <a:lnSpc>
                <a:spcPts val="3099"/>
              </a:lnSpc>
              <a:spcBef>
                <a:spcPct val="0"/>
              </a:spcBef>
            </a:pPr>
          </a:p>
          <a:p>
            <a:pPr algn="ctr">
              <a:lnSpc>
                <a:spcPts val="3099"/>
              </a:lnSpc>
              <a:spcBef>
                <a:spcPct val="0"/>
              </a:spcBef>
            </a:pPr>
            <a:r>
              <a:rPr lang="en-US" sz="2499">
                <a:solidFill>
                  <a:srgbClr val="FFFFFF"/>
                </a:solidFill>
                <a:latin typeface="Garet Ultra-Bold"/>
              </a:rPr>
              <a:t>Acknowledgements:</a:t>
            </a:r>
          </a:p>
          <a:p>
            <a:pPr algn="ctr">
              <a:lnSpc>
                <a:spcPts val="3099"/>
              </a:lnSpc>
              <a:spcBef>
                <a:spcPct val="0"/>
              </a:spcBef>
            </a:pPr>
            <a:r>
              <a:rPr lang="en-US" sz="2499">
                <a:solidFill>
                  <a:srgbClr val="FFFFFF"/>
                </a:solidFill>
                <a:latin typeface="Garet Ultra-Bold"/>
              </a:rPr>
              <a:t>I would like to thank Mentorness for the opportunity to work on this project and for providing the necessary resources and guidance.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D8D6CD"/>
        </a:solidFill>
      </p:bgPr>
    </p:bg>
    <p:spTree>
      <p:nvGrpSpPr>
        <p:cNvPr id="1" name=""/>
        <p:cNvGrpSpPr/>
        <p:nvPr/>
      </p:nvGrpSpPr>
      <p:grpSpPr>
        <a:xfrm>
          <a:off x="0" y="0"/>
          <a:ext cx="0" cy="0"/>
          <a:chOff x="0" y="0"/>
          <a:chExt cx="0" cy="0"/>
        </a:xfrm>
      </p:grpSpPr>
      <p:sp>
        <p:nvSpPr>
          <p:cNvPr name="AutoShape 2" id="2"/>
          <p:cNvSpPr/>
          <p:nvPr/>
        </p:nvSpPr>
        <p:spPr>
          <a:xfrm>
            <a:off x="0" y="3510679"/>
            <a:ext cx="6056032" cy="0"/>
          </a:xfrm>
          <a:prstGeom prst="line">
            <a:avLst/>
          </a:prstGeom>
          <a:ln cap="flat" w="47625">
            <a:solidFill>
              <a:srgbClr val="2D3E96"/>
            </a:solidFill>
            <a:prstDash val="solid"/>
            <a:headEnd type="none" len="sm" w="sm"/>
            <a:tailEnd type="none" len="sm" w="sm"/>
          </a:ln>
        </p:spPr>
      </p:sp>
      <p:sp>
        <p:nvSpPr>
          <p:cNvPr name="TextBox 3" id="3"/>
          <p:cNvSpPr txBox="true"/>
          <p:nvPr/>
        </p:nvSpPr>
        <p:spPr>
          <a:xfrm rot="0">
            <a:off x="1028700" y="4165599"/>
            <a:ext cx="10806654" cy="5848351"/>
          </a:xfrm>
          <a:prstGeom prst="rect">
            <a:avLst/>
          </a:prstGeom>
        </p:spPr>
        <p:txBody>
          <a:bodyPr anchor="t" rtlCol="false" tIns="0" lIns="0" bIns="0" rIns="0">
            <a:spAutoFit/>
          </a:bodyPr>
          <a:lstStyle/>
          <a:p>
            <a:pPr algn="l" marL="539748" indent="-269874" lvl="1">
              <a:lnSpc>
                <a:spcPts val="5249"/>
              </a:lnSpc>
              <a:buFont typeface="Arial"/>
              <a:buChar char="•"/>
            </a:pPr>
            <a:r>
              <a:rPr lang="en-US" sz="2499">
                <a:solidFill>
                  <a:srgbClr val="000000"/>
                </a:solidFill>
                <a:latin typeface="Garet"/>
              </a:rPr>
              <a:t>Province: Geographic subdivision within a co</a:t>
            </a:r>
            <a:r>
              <a:rPr lang="en-US" sz="2499">
                <a:solidFill>
                  <a:srgbClr val="000000"/>
                </a:solidFill>
                <a:latin typeface="Garet"/>
              </a:rPr>
              <a:t>u</a:t>
            </a:r>
            <a:r>
              <a:rPr lang="en-US" sz="2499">
                <a:solidFill>
                  <a:srgbClr val="000000"/>
                </a:solidFill>
                <a:latin typeface="Garet"/>
              </a:rPr>
              <a:t>n</a:t>
            </a:r>
            <a:r>
              <a:rPr lang="en-US" sz="2499">
                <a:solidFill>
                  <a:srgbClr val="000000"/>
                </a:solidFill>
                <a:latin typeface="Garet"/>
              </a:rPr>
              <a:t>t</a:t>
            </a:r>
            <a:r>
              <a:rPr lang="en-US" sz="2499">
                <a:solidFill>
                  <a:srgbClr val="000000"/>
                </a:solidFill>
                <a:latin typeface="Garet"/>
              </a:rPr>
              <a:t>ry/reg</a:t>
            </a:r>
            <a:r>
              <a:rPr lang="en-US" sz="2499">
                <a:solidFill>
                  <a:srgbClr val="000000"/>
                </a:solidFill>
                <a:latin typeface="Garet"/>
              </a:rPr>
              <a:t>i</a:t>
            </a:r>
            <a:r>
              <a:rPr lang="en-US" sz="2499">
                <a:solidFill>
                  <a:srgbClr val="000000"/>
                </a:solidFill>
                <a:latin typeface="Garet"/>
              </a:rPr>
              <a:t>on.</a:t>
            </a:r>
          </a:p>
          <a:p>
            <a:pPr algn="l" marL="539748" indent="-269874" lvl="1">
              <a:lnSpc>
                <a:spcPts val="5249"/>
              </a:lnSpc>
              <a:buFont typeface="Arial"/>
              <a:buChar char="•"/>
            </a:pPr>
            <a:r>
              <a:rPr lang="en-US" sz="2499">
                <a:solidFill>
                  <a:srgbClr val="000000"/>
                </a:solidFill>
                <a:latin typeface="Garet"/>
              </a:rPr>
              <a:t>Country/R</a:t>
            </a:r>
            <a:r>
              <a:rPr lang="en-US" sz="2499">
                <a:solidFill>
                  <a:srgbClr val="000000"/>
                </a:solidFill>
                <a:latin typeface="Garet"/>
              </a:rPr>
              <a:t>e</a:t>
            </a:r>
            <a:r>
              <a:rPr lang="en-US" sz="2499">
                <a:solidFill>
                  <a:srgbClr val="000000"/>
                </a:solidFill>
                <a:latin typeface="Garet"/>
              </a:rPr>
              <a:t>gion:</a:t>
            </a:r>
            <a:r>
              <a:rPr lang="en-US" sz="2499">
                <a:solidFill>
                  <a:srgbClr val="000000"/>
                </a:solidFill>
                <a:latin typeface="Garet"/>
              </a:rPr>
              <a:t> </a:t>
            </a:r>
            <a:r>
              <a:rPr lang="en-US" sz="2499">
                <a:solidFill>
                  <a:srgbClr val="000000"/>
                </a:solidFill>
                <a:latin typeface="Garet"/>
              </a:rPr>
              <a:t>Ge</a:t>
            </a:r>
            <a:r>
              <a:rPr lang="en-US" sz="2499">
                <a:solidFill>
                  <a:srgbClr val="000000"/>
                </a:solidFill>
                <a:latin typeface="Garet"/>
              </a:rPr>
              <a:t>o</a:t>
            </a:r>
            <a:r>
              <a:rPr lang="en-US" sz="2499">
                <a:solidFill>
                  <a:srgbClr val="000000"/>
                </a:solidFill>
                <a:latin typeface="Garet"/>
              </a:rPr>
              <a:t>graph</a:t>
            </a:r>
            <a:r>
              <a:rPr lang="en-US" sz="2499">
                <a:solidFill>
                  <a:srgbClr val="000000"/>
                </a:solidFill>
                <a:latin typeface="Garet"/>
              </a:rPr>
              <a:t>ic</a:t>
            </a:r>
            <a:r>
              <a:rPr lang="en-US" sz="2499">
                <a:solidFill>
                  <a:srgbClr val="000000"/>
                </a:solidFill>
                <a:latin typeface="Garet"/>
              </a:rPr>
              <a:t> </a:t>
            </a:r>
            <a:r>
              <a:rPr lang="en-US" sz="2499">
                <a:solidFill>
                  <a:srgbClr val="000000"/>
                </a:solidFill>
                <a:latin typeface="Garet"/>
              </a:rPr>
              <a:t>e</a:t>
            </a:r>
            <a:r>
              <a:rPr lang="en-US" sz="2499">
                <a:solidFill>
                  <a:srgbClr val="000000"/>
                </a:solidFill>
                <a:latin typeface="Garet"/>
              </a:rPr>
              <a:t>ntity where d</a:t>
            </a:r>
            <a:r>
              <a:rPr lang="en-US" sz="2499">
                <a:solidFill>
                  <a:srgbClr val="000000"/>
                </a:solidFill>
                <a:latin typeface="Garet"/>
              </a:rPr>
              <a:t>ata is recorded.</a:t>
            </a:r>
          </a:p>
          <a:p>
            <a:pPr algn="l" marL="539748" indent="-269874" lvl="1">
              <a:lnSpc>
                <a:spcPts val="5249"/>
              </a:lnSpc>
              <a:buFont typeface="Arial"/>
              <a:buChar char="•"/>
            </a:pPr>
            <a:r>
              <a:rPr lang="en-US" sz="2499">
                <a:solidFill>
                  <a:srgbClr val="000000"/>
                </a:solidFill>
                <a:latin typeface="Garet"/>
              </a:rPr>
              <a:t>Latitude: North-south position o</a:t>
            </a:r>
            <a:r>
              <a:rPr lang="en-US" sz="2499">
                <a:solidFill>
                  <a:srgbClr val="000000"/>
                </a:solidFill>
                <a:latin typeface="Garet"/>
              </a:rPr>
              <a:t>n</a:t>
            </a:r>
            <a:r>
              <a:rPr lang="en-US" sz="2499">
                <a:solidFill>
                  <a:srgbClr val="000000"/>
                </a:solidFill>
                <a:latin typeface="Garet"/>
              </a:rPr>
              <a:t> Ear</a:t>
            </a:r>
            <a:r>
              <a:rPr lang="en-US" sz="2499">
                <a:solidFill>
                  <a:srgbClr val="000000"/>
                </a:solidFill>
                <a:latin typeface="Garet"/>
              </a:rPr>
              <a:t>t</a:t>
            </a:r>
            <a:r>
              <a:rPr lang="en-US" sz="2499">
                <a:solidFill>
                  <a:srgbClr val="000000"/>
                </a:solidFill>
                <a:latin typeface="Garet"/>
              </a:rPr>
              <a:t>h's sur</a:t>
            </a:r>
            <a:r>
              <a:rPr lang="en-US" sz="2499">
                <a:solidFill>
                  <a:srgbClr val="000000"/>
                </a:solidFill>
                <a:latin typeface="Garet"/>
              </a:rPr>
              <a:t>f</a:t>
            </a:r>
            <a:r>
              <a:rPr lang="en-US" sz="2499">
                <a:solidFill>
                  <a:srgbClr val="000000"/>
                </a:solidFill>
                <a:latin typeface="Garet"/>
              </a:rPr>
              <a:t>a</a:t>
            </a:r>
            <a:r>
              <a:rPr lang="en-US" sz="2499">
                <a:solidFill>
                  <a:srgbClr val="000000"/>
                </a:solidFill>
                <a:latin typeface="Garet"/>
              </a:rPr>
              <a:t>c</a:t>
            </a:r>
            <a:r>
              <a:rPr lang="en-US" sz="2499">
                <a:solidFill>
                  <a:srgbClr val="000000"/>
                </a:solidFill>
                <a:latin typeface="Garet"/>
              </a:rPr>
              <a:t>e.</a:t>
            </a:r>
          </a:p>
          <a:p>
            <a:pPr algn="l" marL="539748" indent="-269874" lvl="1">
              <a:lnSpc>
                <a:spcPts val="5249"/>
              </a:lnSpc>
              <a:buFont typeface="Arial"/>
              <a:buChar char="•"/>
            </a:pPr>
            <a:r>
              <a:rPr lang="en-US" sz="2499">
                <a:solidFill>
                  <a:srgbClr val="000000"/>
                </a:solidFill>
                <a:latin typeface="Garet"/>
              </a:rPr>
              <a:t>Longitude: E</a:t>
            </a:r>
            <a:r>
              <a:rPr lang="en-US" sz="2499">
                <a:solidFill>
                  <a:srgbClr val="000000"/>
                </a:solidFill>
                <a:latin typeface="Garet"/>
              </a:rPr>
              <a:t>a</a:t>
            </a:r>
            <a:r>
              <a:rPr lang="en-US" sz="2499">
                <a:solidFill>
                  <a:srgbClr val="000000"/>
                </a:solidFill>
                <a:latin typeface="Garet"/>
              </a:rPr>
              <a:t>st-west posi</a:t>
            </a:r>
            <a:r>
              <a:rPr lang="en-US" sz="2499">
                <a:solidFill>
                  <a:srgbClr val="000000"/>
                </a:solidFill>
                <a:latin typeface="Garet"/>
              </a:rPr>
              <a:t>tion</a:t>
            </a:r>
            <a:r>
              <a:rPr lang="en-US" sz="2499">
                <a:solidFill>
                  <a:srgbClr val="000000"/>
                </a:solidFill>
                <a:latin typeface="Garet"/>
              </a:rPr>
              <a:t> on Earth's surface.</a:t>
            </a:r>
          </a:p>
          <a:p>
            <a:pPr algn="l" marL="539748" indent="-269874" lvl="1">
              <a:lnSpc>
                <a:spcPts val="5249"/>
              </a:lnSpc>
              <a:buFont typeface="Arial"/>
              <a:buChar char="•"/>
            </a:pPr>
            <a:r>
              <a:rPr lang="en-US" sz="2499">
                <a:solidFill>
                  <a:srgbClr val="000000"/>
                </a:solidFill>
                <a:latin typeface="Garet"/>
              </a:rPr>
              <a:t>Date: Recorded date of CORONA VIRUS data.</a:t>
            </a:r>
          </a:p>
          <a:p>
            <a:pPr algn="l" marL="539748" indent="-269874" lvl="1">
              <a:lnSpc>
                <a:spcPts val="5249"/>
              </a:lnSpc>
              <a:buFont typeface="Arial"/>
              <a:buChar char="•"/>
            </a:pPr>
            <a:r>
              <a:rPr lang="en-US" sz="2499">
                <a:solidFill>
                  <a:srgbClr val="000000"/>
                </a:solidFill>
                <a:latin typeface="Garet"/>
              </a:rPr>
              <a:t>Confirmed: Number </a:t>
            </a:r>
            <a:r>
              <a:rPr lang="en-US" sz="2499">
                <a:solidFill>
                  <a:srgbClr val="000000"/>
                </a:solidFill>
                <a:latin typeface="Garet"/>
              </a:rPr>
              <a:t>o</a:t>
            </a:r>
            <a:r>
              <a:rPr lang="en-US" sz="2499">
                <a:solidFill>
                  <a:srgbClr val="000000"/>
                </a:solidFill>
                <a:latin typeface="Garet"/>
              </a:rPr>
              <a:t>f </a:t>
            </a:r>
            <a:r>
              <a:rPr lang="en-US" sz="2499">
                <a:solidFill>
                  <a:srgbClr val="000000"/>
                </a:solidFill>
                <a:latin typeface="Garet"/>
              </a:rPr>
              <a:t>di</a:t>
            </a:r>
            <a:r>
              <a:rPr lang="en-US" sz="2499">
                <a:solidFill>
                  <a:srgbClr val="000000"/>
                </a:solidFill>
                <a:latin typeface="Garet"/>
              </a:rPr>
              <a:t>agnosed CORONA VIRUS cases.</a:t>
            </a:r>
          </a:p>
          <a:p>
            <a:pPr algn="l" marL="539748" indent="-269874" lvl="1">
              <a:lnSpc>
                <a:spcPts val="5249"/>
              </a:lnSpc>
              <a:buFont typeface="Arial"/>
              <a:buChar char="•"/>
            </a:pPr>
            <a:r>
              <a:rPr lang="en-US" sz="2499">
                <a:solidFill>
                  <a:srgbClr val="000000"/>
                </a:solidFill>
                <a:latin typeface="Garet"/>
              </a:rPr>
              <a:t>Deaths: Number o</a:t>
            </a:r>
            <a:r>
              <a:rPr lang="en-US" sz="2499">
                <a:solidFill>
                  <a:srgbClr val="000000"/>
                </a:solidFill>
                <a:latin typeface="Garet"/>
              </a:rPr>
              <a:t>f</a:t>
            </a:r>
            <a:r>
              <a:rPr lang="en-US" sz="2499">
                <a:solidFill>
                  <a:srgbClr val="000000"/>
                </a:solidFill>
                <a:latin typeface="Garet"/>
              </a:rPr>
              <a:t> CORONA VIRUS relat</a:t>
            </a:r>
            <a:r>
              <a:rPr lang="en-US" sz="2499">
                <a:solidFill>
                  <a:srgbClr val="000000"/>
                </a:solidFill>
                <a:latin typeface="Garet"/>
              </a:rPr>
              <a:t>ed </a:t>
            </a:r>
            <a:r>
              <a:rPr lang="en-US" sz="2499">
                <a:solidFill>
                  <a:srgbClr val="000000"/>
                </a:solidFill>
                <a:latin typeface="Garet"/>
              </a:rPr>
              <a:t>deaths.</a:t>
            </a:r>
          </a:p>
          <a:p>
            <a:pPr algn="l" marL="539748" indent="-269874" lvl="1">
              <a:lnSpc>
                <a:spcPts val="5249"/>
              </a:lnSpc>
              <a:buFont typeface="Arial"/>
              <a:buChar char="•"/>
            </a:pPr>
            <a:r>
              <a:rPr lang="en-US" sz="2499">
                <a:solidFill>
                  <a:srgbClr val="000000"/>
                </a:solidFill>
                <a:latin typeface="Garet"/>
              </a:rPr>
              <a:t>Recove</a:t>
            </a:r>
            <a:r>
              <a:rPr lang="en-US" sz="2499">
                <a:solidFill>
                  <a:srgbClr val="000000"/>
                </a:solidFill>
                <a:latin typeface="Garet"/>
              </a:rPr>
              <a:t>r</a:t>
            </a:r>
            <a:r>
              <a:rPr lang="en-US" sz="2499">
                <a:solidFill>
                  <a:srgbClr val="000000"/>
                </a:solidFill>
                <a:latin typeface="Garet"/>
              </a:rPr>
              <a:t>ed: N</a:t>
            </a:r>
            <a:r>
              <a:rPr lang="en-US" sz="2499">
                <a:solidFill>
                  <a:srgbClr val="000000"/>
                </a:solidFill>
                <a:latin typeface="Garet"/>
              </a:rPr>
              <a:t>u</a:t>
            </a:r>
            <a:r>
              <a:rPr lang="en-US" sz="2499">
                <a:solidFill>
                  <a:srgbClr val="000000"/>
                </a:solidFill>
                <a:latin typeface="Garet"/>
              </a:rPr>
              <a:t>mb</a:t>
            </a:r>
            <a:r>
              <a:rPr lang="en-US" sz="2499">
                <a:solidFill>
                  <a:srgbClr val="000000"/>
                </a:solidFill>
                <a:latin typeface="Garet"/>
              </a:rPr>
              <a:t>e</a:t>
            </a:r>
            <a:r>
              <a:rPr lang="en-US" sz="2499">
                <a:solidFill>
                  <a:srgbClr val="000000"/>
                </a:solidFill>
                <a:latin typeface="Garet"/>
              </a:rPr>
              <a:t>r</a:t>
            </a:r>
            <a:r>
              <a:rPr lang="en-US" sz="2499">
                <a:solidFill>
                  <a:srgbClr val="000000"/>
                </a:solidFill>
                <a:latin typeface="Garet"/>
              </a:rPr>
              <a:t> o</a:t>
            </a:r>
            <a:r>
              <a:rPr lang="en-US" sz="2499">
                <a:solidFill>
                  <a:srgbClr val="000000"/>
                </a:solidFill>
                <a:latin typeface="Garet"/>
              </a:rPr>
              <a:t>f </a:t>
            </a:r>
            <a:r>
              <a:rPr lang="en-US" sz="2499">
                <a:solidFill>
                  <a:srgbClr val="000000"/>
                </a:solidFill>
                <a:latin typeface="Garet"/>
              </a:rPr>
              <a:t>r</a:t>
            </a:r>
            <a:r>
              <a:rPr lang="en-US" sz="2499">
                <a:solidFill>
                  <a:srgbClr val="000000"/>
                </a:solidFill>
                <a:latin typeface="Garet"/>
              </a:rPr>
              <a:t>ecovered</a:t>
            </a:r>
            <a:r>
              <a:rPr lang="en-US" sz="2499">
                <a:solidFill>
                  <a:srgbClr val="000000"/>
                </a:solidFill>
                <a:latin typeface="Garet"/>
              </a:rPr>
              <a:t> </a:t>
            </a:r>
            <a:r>
              <a:rPr lang="en-US" sz="2499">
                <a:solidFill>
                  <a:srgbClr val="000000"/>
                </a:solidFill>
                <a:latin typeface="Garet"/>
              </a:rPr>
              <a:t>CORONA VIRUS c</a:t>
            </a:r>
            <a:r>
              <a:rPr lang="en-US" sz="2499">
                <a:solidFill>
                  <a:srgbClr val="000000"/>
                </a:solidFill>
                <a:latin typeface="Garet"/>
              </a:rPr>
              <a:t>ase</a:t>
            </a:r>
            <a:r>
              <a:rPr lang="en-US" sz="2499">
                <a:solidFill>
                  <a:srgbClr val="000000"/>
                </a:solidFill>
                <a:latin typeface="Garet"/>
              </a:rPr>
              <a:t>s.</a:t>
            </a:r>
          </a:p>
          <a:p>
            <a:pPr algn="just">
              <a:lnSpc>
                <a:spcPts val="5249"/>
              </a:lnSpc>
            </a:pPr>
          </a:p>
        </p:txBody>
      </p:sp>
      <p:sp>
        <p:nvSpPr>
          <p:cNvPr name="TextBox 4" id="4"/>
          <p:cNvSpPr txBox="true"/>
          <p:nvPr/>
        </p:nvSpPr>
        <p:spPr>
          <a:xfrm rot="0">
            <a:off x="1028700" y="1123950"/>
            <a:ext cx="15856908" cy="2099310"/>
          </a:xfrm>
          <a:prstGeom prst="rect">
            <a:avLst/>
          </a:prstGeom>
        </p:spPr>
        <p:txBody>
          <a:bodyPr anchor="t" rtlCol="false" tIns="0" lIns="0" bIns="0" rIns="0">
            <a:spAutoFit/>
          </a:bodyPr>
          <a:lstStyle/>
          <a:p>
            <a:pPr algn="l">
              <a:lnSpc>
                <a:spcPts val="5400"/>
              </a:lnSpc>
            </a:pPr>
            <a:r>
              <a:rPr lang="en-US" sz="5400">
                <a:solidFill>
                  <a:srgbClr val="2D3E96"/>
                </a:solidFill>
                <a:latin typeface="Garet Ultra-Bold"/>
              </a:rPr>
              <a:t> TO ANALYZE THE IMPACT AND SPREAD OF THE CORONA VIRUS USING SQL DATA ANALYSIS TECHNIQUES.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0831639" y="-103779"/>
            <a:ext cx="7515134" cy="10494557"/>
            <a:chOff x="0" y="0"/>
            <a:chExt cx="10020179" cy="13992743"/>
          </a:xfrm>
        </p:grpSpPr>
        <p:pic>
          <p:nvPicPr>
            <p:cNvPr name="Picture 3" id="3"/>
            <p:cNvPicPr>
              <a:picLocks noChangeAspect="true"/>
            </p:cNvPicPr>
            <p:nvPr/>
          </p:nvPicPr>
          <p:blipFill>
            <a:blip r:embed="rId2"/>
            <a:srcRect l="26144" t="0" r="26144" b="0"/>
            <a:stretch>
              <a:fillRect/>
            </a:stretch>
          </p:blipFill>
          <p:spPr>
            <a:xfrm flipH="false" flipV="false">
              <a:off x="0" y="0"/>
              <a:ext cx="10020179" cy="13992743"/>
            </a:xfrm>
            <a:prstGeom prst="rect">
              <a:avLst/>
            </a:prstGeom>
          </p:spPr>
        </p:pic>
      </p:grpSp>
      <p:sp>
        <p:nvSpPr>
          <p:cNvPr name="Freeform 4" id="4"/>
          <p:cNvSpPr/>
          <p:nvPr/>
        </p:nvSpPr>
        <p:spPr>
          <a:xfrm flipH="false" flipV="false" rot="0">
            <a:off x="846381" y="2838413"/>
            <a:ext cx="14980060" cy="4330174"/>
          </a:xfrm>
          <a:custGeom>
            <a:avLst/>
            <a:gdLst/>
            <a:ahLst/>
            <a:cxnLst/>
            <a:rect r="r" b="b" t="t" l="l"/>
            <a:pathLst>
              <a:path h="4330174" w="14980060">
                <a:moveTo>
                  <a:pt x="0" y="0"/>
                </a:moveTo>
                <a:lnTo>
                  <a:pt x="14980060" y="0"/>
                </a:lnTo>
                <a:lnTo>
                  <a:pt x="14980060" y="4330174"/>
                </a:lnTo>
                <a:lnTo>
                  <a:pt x="0" y="4330174"/>
                </a:lnTo>
                <a:lnTo>
                  <a:pt x="0" y="0"/>
                </a:lnTo>
                <a:close/>
              </a:path>
            </a:pathLst>
          </a:custGeom>
          <a:blipFill>
            <a:blip r:embed="rId3"/>
            <a:stretch>
              <a:fillRect l="0" t="0" r="0" b="0"/>
            </a:stretch>
          </a:blipFill>
        </p:spPr>
      </p:sp>
      <p:sp>
        <p:nvSpPr>
          <p:cNvPr name="Freeform 5" id="5"/>
          <p:cNvSpPr/>
          <p:nvPr/>
        </p:nvSpPr>
        <p:spPr>
          <a:xfrm flipH="false" flipV="false" rot="0">
            <a:off x="846381" y="7562173"/>
            <a:ext cx="14980060" cy="913595"/>
          </a:xfrm>
          <a:custGeom>
            <a:avLst/>
            <a:gdLst/>
            <a:ahLst/>
            <a:cxnLst/>
            <a:rect r="r" b="b" t="t" l="l"/>
            <a:pathLst>
              <a:path h="913595" w="14980060">
                <a:moveTo>
                  <a:pt x="0" y="0"/>
                </a:moveTo>
                <a:lnTo>
                  <a:pt x="14980060" y="0"/>
                </a:lnTo>
                <a:lnTo>
                  <a:pt x="14980060" y="913595"/>
                </a:lnTo>
                <a:lnTo>
                  <a:pt x="0" y="913595"/>
                </a:lnTo>
                <a:lnTo>
                  <a:pt x="0" y="0"/>
                </a:lnTo>
                <a:close/>
              </a:path>
            </a:pathLst>
          </a:custGeom>
          <a:blipFill>
            <a:blip r:embed="rId4"/>
            <a:stretch>
              <a:fillRect l="0" t="0" r="0" b="0"/>
            </a:stretch>
          </a:blipFill>
        </p:spPr>
      </p:sp>
      <p:sp>
        <p:nvSpPr>
          <p:cNvPr name="TextBox 6" id="6"/>
          <p:cNvSpPr txBox="true"/>
          <p:nvPr/>
        </p:nvSpPr>
        <p:spPr>
          <a:xfrm rot="0">
            <a:off x="846381" y="811639"/>
            <a:ext cx="7706000" cy="1321689"/>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Query to check for NULL values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0831639" y="-103779"/>
            <a:ext cx="7515134" cy="10494557"/>
            <a:chOff x="0" y="0"/>
            <a:chExt cx="10020179" cy="13992743"/>
          </a:xfrm>
        </p:grpSpPr>
        <p:pic>
          <p:nvPicPr>
            <p:cNvPr name="Picture 3" id="3"/>
            <p:cNvPicPr>
              <a:picLocks noChangeAspect="true"/>
            </p:cNvPicPr>
            <p:nvPr/>
          </p:nvPicPr>
          <p:blipFill>
            <a:blip r:embed="rId2"/>
            <a:srcRect l="22340" t="0" r="22340" b="0"/>
            <a:stretch>
              <a:fillRect/>
            </a:stretch>
          </p:blipFill>
          <p:spPr>
            <a:xfrm flipH="false" flipV="false">
              <a:off x="0" y="0"/>
              <a:ext cx="10020179" cy="13992743"/>
            </a:xfrm>
            <a:prstGeom prst="rect">
              <a:avLst/>
            </a:prstGeom>
          </p:spPr>
        </p:pic>
      </p:grpSp>
      <p:sp>
        <p:nvSpPr>
          <p:cNvPr name="Freeform 4" id="4"/>
          <p:cNvSpPr/>
          <p:nvPr/>
        </p:nvSpPr>
        <p:spPr>
          <a:xfrm flipH="false" flipV="false" rot="0">
            <a:off x="1028700" y="2996789"/>
            <a:ext cx="11209436" cy="4685194"/>
          </a:xfrm>
          <a:custGeom>
            <a:avLst/>
            <a:gdLst/>
            <a:ahLst/>
            <a:cxnLst/>
            <a:rect r="r" b="b" t="t" l="l"/>
            <a:pathLst>
              <a:path h="4685194" w="11209436">
                <a:moveTo>
                  <a:pt x="0" y="0"/>
                </a:moveTo>
                <a:lnTo>
                  <a:pt x="11209436" y="0"/>
                </a:lnTo>
                <a:lnTo>
                  <a:pt x="11209436" y="4685194"/>
                </a:lnTo>
                <a:lnTo>
                  <a:pt x="0" y="4685194"/>
                </a:lnTo>
                <a:lnTo>
                  <a:pt x="0" y="0"/>
                </a:lnTo>
                <a:close/>
              </a:path>
            </a:pathLst>
          </a:custGeom>
          <a:blipFill>
            <a:blip r:embed="rId3"/>
            <a:stretch>
              <a:fillRect l="0" t="0" r="0" b="0"/>
            </a:stretch>
          </a:blipFill>
        </p:spPr>
      </p:sp>
      <p:sp>
        <p:nvSpPr>
          <p:cNvPr name="Freeform 5" id="5"/>
          <p:cNvSpPr/>
          <p:nvPr/>
        </p:nvSpPr>
        <p:spPr>
          <a:xfrm flipH="false" flipV="false" rot="0">
            <a:off x="1028700" y="8446836"/>
            <a:ext cx="16666633" cy="267201"/>
          </a:xfrm>
          <a:custGeom>
            <a:avLst/>
            <a:gdLst/>
            <a:ahLst/>
            <a:cxnLst/>
            <a:rect r="r" b="b" t="t" l="l"/>
            <a:pathLst>
              <a:path h="267201" w="16666633">
                <a:moveTo>
                  <a:pt x="0" y="0"/>
                </a:moveTo>
                <a:lnTo>
                  <a:pt x="16666633" y="0"/>
                </a:lnTo>
                <a:lnTo>
                  <a:pt x="16666633" y="267200"/>
                </a:lnTo>
                <a:lnTo>
                  <a:pt x="0" y="267200"/>
                </a:lnTo>
                <a:lnTo>
                  <a:pt x="0" y="0"/>
                </a:lnTo>
                <a:close/>
              </a:path>
            </a:pathLst>
          </a:custGeom>
          <a:blipFill>
            <a:blip r:embed="rId4"/>
            <a:stretch>
              <a:fillRect l="0" t="0" r="0" b="0"/>
            </a:stretch>
          </a:blipFill>
        </p:spPr>
      </p:sp>
      <p:sp>
        <p:nvSpPr>
          <p:cNvPr name="TextBox 6" id="6"/>
          <p:cNvSpPr txBox="true"/>
          <p:nvPr/>
        </p:nvSpPr>
        <p:spPr>
          <a:xfrm rot="0">
            <a:off x="1028700" y="1000125"/>
            <a:ext cx="7706000" cy="1321689"/>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Query to update NULL values to zeros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0831639" y="-103779"/>
            <a:ext cx="7515134" cy="10494557"/>
            <a:chOff x="0" y="0"/>
            <a:chExt cx="10020179" cy="13992743"/>
          </a:xfrm>
        </p:grpSpPr>
        <p:pic>
          <p:nvPicPr>
            <p:cNvPr name="Picture 3" id="3"/>
            <p:cNvPicPr>
              <a:picLocks noChangeAspect="true"/>
            </p:cNvPicPr>
            <p:nvPr/>
          </p:nvPicPr>
          <p:blipFill>
            <a:blip r:embed="rId2"/>
            <a:srcRect l="30530" t="0" r="21759" b="0"/>
            <a:stretch>
              <a:fillRect/>
            </a:stretch>
          </p:blipFill>
          <p:spPr>
            <a:xfrm flipH="false" flipV="false">
              <a:off x="0" y="0"/>
              <a:ext cx="10020179" cy="13992743"/>
            </a:xfrm>
            <a:prstGeom prst="rect">
              <a:avLst/>
            </a:prstGeom>
          </p:spPr>
        </p:pic>
      </p:grpSp>
      <p:sp>
        <p:nvSpPr>
          <p:cNvPr name="Freeform 4" id="4"/>
          <p:cNvSpPr/>
          <p:nvPr/>
        </p:nvSpPr>
        <p:spPr>
          <a:xfrm flipH="false" flipV="false" rot="0">
            <a:off x="1054903" y="3634982"/>
            <a:ext cx="11118806" cy="1650627"/>
          </a:xfrm>
          <a:custGeom>
            <a:avLst/>
            <a:gdLst/>
            <a:ahLst/>
            <a:cxnLst/>
            <a:rect r="r" b="b" t="t" l="l"/>
            <a:pathLst>
              <a:path h="1650627" w="11118806">
                <a:moveTo>
                  <a:pt x="0" y="0"/>
                </a:moveTo>
                <a:lnTo>
                  <a:pt x="11118806" y="0"/>
                </a:lnTo>
                <a:lnTo>
                  <a:pt x="11118806" y="1650627"/>
                </a:lnTo>
                <a:lnTo>
                  <a:pt x="0" y="1650627"/>
                </a:lnTo>
                <a:lnTo>
                  <a:pt x="0" y="0"/>
                </a:lnTo>
                <a:close/>
              </a:path>
            </a:pathLst>
          </a:custGeom>
          <a:blipFill>
            <a:blip r:embed="rId3"/>
            <a:stretch>
              <a:fillRect l="0" t="0" r="0" b="0"/>
            </a:stretch>
          </a:blipFill>
        </p:spPr>
      </p:sp>
      <p:sp>
        <p:nvSpPr>
          <p:cNvPr name="Freeform 5" id="5"/>
          <p:cNvSpPr/>
          <p:nvPr/>
        </p:nvSpPr>
        <p:spPr>
          <a:xfrm flipH="false" flipV="false" rot="0">
            <a:off x="1054903" y="6152384"/>
            <a:ext cx="2570808" cy="1476305"/>
          </a:xfrm>
          <a:custGeom>
            <a:avLst/>
            <a:gdLst/>
            <a:ahLst/>
            <a:cxnLst/>
            <a:rect r="r" b="b" t="t" l="l"/>
            <a:pathLst>
              <a:path h="1476305" w="2570808">
                <a:moveTo>
                  <a:pt x="0" y="0"/>
                </a:moveTo>
                <a:lnTo>
                  <a:pt x="2570808" y="0"/>
                </a:lnTo>
                <a:lnTo>
                  <a:pt x="2570808" y="1476305"/>
                </a:lnTo>
                <a:lnTo>
                  <a:pt x="0" y="1476305"/>
                </a:lnTo>
                <a:lnTo>
                  <a:pt x="0" y="0"/>
                </a:lnTo>
                <a:close/>
              </a:path>
            </a:pathLst>
          </a:custGeom>
          <a:blipFill>
            <a:blip r:embed="rId4"/>
            <a:stretch>
              <a:fillRect l="0" t="0" r="0" b="0"/>
            </a:stretch>
          </a:blipFill>
        </p:spPr>
      </p:sp>
      <p:sp>
        <p:nvSpPr>
          <p:cNvPr name="TextBox 6" id="6"/>
          <p:cNvSpPr txBox="true"/>
          <p:nvPr/>
        </p:nvSpPr>
        <p:spPr>
          <a:xfrm rot="0">
            <a:off x="1054903" y="990600"/>
            <a:ext cx="6671248" cy="396239"/>
          </a:xfrm>
          <a:prstGeom prst="rect">
            <a:avLst/>
          </a:prstGeom>
        </p:spPr>
        <p:txBody>
          <a:bodyPr anchor="t" rtlCol="false" tIns="0" lIns="0" bIns="0" rIns="0">
            <a:spAutoFit/>
          </a:bodyPr>
          <a:lstStyle/>
          <a:p>
            <a:pPr algn="l">
              <a:lnSpc>
                <a:spcPts val="3360"/>
              </a:lnSpc>
              <a:spcBef>
                <a:spcPct val="0"/>
              </a:spcBef>
            </a:pPr>
            <a:r>
              <a:rPr lang="en-US" sz="2400">
                <a:solidFill>
                  <a:srgbClr val="000000"/>
                </a:solidFill>
                <a:latin typeface="Garet Bold"/>
              </a:rPr>
              <a:t>Data Insights</a:t>
            </a:r>
          </a:p>
        </p:txBody>
      </p:sp>
      <p:sp>
        <p:nvSpPr>
          <p:cNvPr name="TextBox 7" id="7"/>
          <p:cNvSpPr txBox="true"/>
          <p:nvPr/>
        </p:nvSpPr>
        <p:spPr>
          <a:xfrm rot="0">
            <a:off x="1054903" y="2227641"/>
            <a:ext cx="7718159" cy="664464"/>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Total Rows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1733962" y="-103779"/>
            <a:ext cx="6663053" cy="10494557"/>
            <a:chOff x="0" y="0"/>
            <a:chExt cx="8884071" cy="13992743"/>
          </a:xfrm>
        </p:grpSpPr>
        <p:pic>
          <p:nvPicPr>
            <p:cNvPr name="Picture 3" id="3"/>
            <p:cNvPicPr>
              <a:picLocks noChangeAspect="true"/>
            </p:cNvPicPr>
            <p:nvPr/>
          </p:nvPicPr>
          <p:blipFill>
            <a:blip r:embed="rId2"/>
            <a:srcRect l="46785" t="0" r="10834" b="0"/>
            <a:stretch>
              <a:fillRect/>
            </a:stretch>
          </p:blipFill>
          <p:spPr>
            <a:xfrm flipH="false" flipV="false">
              <a:off x="0" y="0"/>
              <a:ext cx="8884071" cy="13992743"/>
            </a:xfrm>
            <a:prstGeom prst="rect">
              <a:avLst/>
            </a:prstGeom>
          </p:spPr>
        </p:pic>
      </p:grpSp>
      <p:sp>
        <p:nvSpPr>
          <p:cNvPr name="Freeform 4" id="4"/>
          <p:cNvSpPr/>
          <p:nvPr/>
        </p:nvSpPr>
        <p:spPr>
          <a:xfrm flipH="false" flipV="false" rot="0">
            <a:off x="1054903" y="3457561"/>
            <a:ext cx="10190470" cy="2630467"/>
          </a:xfrm>
          <a:custGeom>
            <a:avLst/>
            <a:gdLst/>
            <a:ahLst/>
            <a:cxnLst/>
            <a:rect r="r" b="b" t="t" l="l"/>
            <a:pathLst>
              <a:path h="2630467" w="10190470">
                <a:moveTo>
                  <a:pt x="0" y="0"/>
                </a:moveTo>
                <a:lnTo>
                  <a:pt x="10190470" y="0"/>
                </a:lnTo>
                <a:lnTo>
                  <a:pt x="10190470" y="2630467"/>
                </a:lnTo>
                <a:lnTo>
                  <a:pt x="0" y="2630467"/>
                </a:lnTo>
                <a:lnTo>
                  <a:pt x="0" y="0"/>
                </a:lnTo>
                <a:close/>
              </a:path>
            </a:pathLst>
          </a:custGeom>
          <a:blipFill>
            <a:blip r:embed="rId3"/>
            <a:stretch>
              <a:fillRect l="0" t="0" r="0" b="0"/>
            </a:stretch>
          </a:blipFill>
        </p:spPr>
      </p:sp>
      <p:sp>
        <p:nvSpPr>
          <p:cNvPr name="Freeform 5" id="5"/>
          <p:cNvSpPr/>
          <p:nvPr/>
        </p:nvSpPr>
        <p:spPr>
          <a:xfrm flipH="false" flipV="false" rot="0">
            <a:off x="1028700" y="6707153"/>
            <a:ext cx="5282471" cy="1332101"/>
          </a:xfrm>
          <a:custGeom>
            <a:avLst/>
            <a:gdLst/>
            <a:ahLst/>
            <a:cxnLst/>
            <a:rect r="r" b="b" t="t" l="l"/>
            <a:pathLst>
              <a:path h="1332101" w="5282471">
                <a:moveTo>
                  <a:pt x="0" y="0"/>
                </a:moveTo>
                <a:lnTo>
                  <a:pt x="5282471" y="0"/>
                </a:lnTo>
                <a:lnTo>
                  <a:pt x="5282471" y="1332102"/>
                </a:lnTo>
                <a:lnTo>
                  <a:pt x="0" y="1332102"/>
                </a:lnTo>
                <a:lnTo>
                  <a:pt x="0" y="0"/>
                </a:lnTo>
                <a:close/>
              </a:path>
            </a:pathLst>
          </a:custGeom>
          <a:blipFill>
            <a:blip r:embed="rId4"/>
            <a:stretch>
              <a:fillRect l="0" t="0" r="0" b="0"/>
            </a:stretch>
          </a:blipFill>
        </p:spPr>
      </p:sp>
      <p:sp>
        <p:nvSpPr>
          <p:cNvPr name="TextBox 6" id="6"/>
          <p:cNvSpPr txBox="true"/>
          <p:nvPr/>
        </p:nvSpPr>
        <p:spPr>
          <a:xfrm rot="0">
            <a:off x="1054903" y="1515202"/>
            <a:ext cx="7718159" cy="1321689"/>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Date Range</a:t>
            </a:r>
          </a:p>
          <a:p>
            <a:pPr algn="l">
              <a:lnSpc>
                <a:spcPts val="5208"/>
              </a:lnSpc>
            </a:pPr>
            <a:r>
              <a:rPr lang="en-US" sz="4200">
                <a:solidFill>
                  <a:srgbClr val="2D3E96"/>
                </a:solidFill>
                <a:latin typeface="Garet Ultra-Bold"/>
              </a:rPr>
              <a:t> start_date and end_date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1683720" y="-103779"/>
            <a:ext cx="6663053" cy="10494557"/>
            <a:chOff x="0" y="0"/>
            <a:chExt cx="8884071" cy="13992743"/>
          </a:xfrm>
        </p:grpSpPr>
        <p:pic>
          <p:nvPicPr>
            <p:cNvPr name="Picture 3" id="3"/>
            <p:cNvPicPr>
              <a:picLocks noChangeAspect="true"/>
            </p:cNvPicPr>
            <p:nvPr/>
          </p:nvPicPr>
          <p:blipFill>
            <a:blip r:embed="rId2"/>
            <a:srcRect l="26897" t="26967" r="42209" b="0"/>
            <a:stretch>
              <a:fillRect/>
            </a:stretch>
          </p:blipFill>
          <p:spPr>
            <a:xfrm flipH="false" flipV="false">
              <a:off x="0" y="0"/>
              <a:ext cx="8884071" cy="13992743"/>
            </a:xfrm>
            <a:prstGeom prst="rect">
              <a:avLst/>
            </a:prstGeom>
          </p:spPr>
        </p:pic>
      </p:grpSp>
      <p:sp>
        <p:nvSpPr>
          <p:cNvPr name="Freeform 4" id="4"/>
          <p:cNvSpPr/>
          <p:nvPr/>
        </p:nvSpPr>
        <p:spPr>
          <a:xfrm flipH="false" flipV="false" rot="0">
            <a:off x="902979" y="4262688"/>
            <a:ext cx="15312108" cy="1179250"/>
          </a:xfrm>
          <a:custGeom>
            <a:avLst/>
            <a:gdLst/>
            <a:ahLst/>
            <a:cxnLst/>
            <a:rect r="r" b="b" t="t" l="l"/>
            <a:pathLst>
              <a:path h="1179250" w="15312108">
                <a:moveTo>
                  <a:pt x="0" y="0"/>
                </a:moveTo>
                <a:lnTo>
                  <a:pt x="15312109" y="0"/>
                </a:lnTo>
                <a:lnTo>
                  <a:pt x="15312109" y="1179250"/>
                </a:lnTo>
                <a:lnTo>
                  <a:pt x="0" y="1179250"/>
                </a:lnTo>
                <a:lnTo>
                  <a:pt x="0" y="0"/>
                </a:lnTo>
                <a:close/>
              </a:path>
            </a:pathLst>
          </a:custGeom>
          <a:blipFill>
            <a:blip r:embed="rId3"/>
            <a:stretch>
              <a:fillRect l="0" t="0" r="0" b="0"/>
            </a:stretch>
          </a:blipFill>
        </p:spPr>
      </p:sp>
      <p:sp>
        <p:nvSpPr>
          <p:cNvPr name="Freeform 5" id="5"/>
          <p:cNvSpPr/>
          <p:nvPr/>
        </p:nvSpPr>
        <p:spPr>
          <a:xfrm flipH="false" flipV="false" rot="0">
            <a:off x="902979" y="6261088"/>
            <a:ext cx="3476515" cy="1234266"/>
          </a:xfrm>
          <a:custGeom>
            <a:avLst/>
            <a:gdLst/>
            <a:ahLst/>
            <a:cxnLst/>
            <a:rect r="r" b="b" t="t" l="l"/>
            <a:pathLst>
              <a:path h="1234266" w="3476515">
                <a:moveTo>
                  <a:pt x="0" y="0"/>
                </a:moveTo>
                <a:lnTo>
                  <a:pt x="3476515" y="0"/>
                </a:lnTo>
                <a:lnTo>
                  <a:pt x="3476515" y="1234266"/>
                </a:lnTo>
                <a:lnTo>
                  <a:pt x="0" y="1234266"/>
                </a:lnTo>
                <a:lnTo>
                  <a:pt x="0" y="0"/>
                </a:lnTo>
                <a:close/>
              </a:path>
            </a:pathLst>
          </a:custGeom>
          <a:blipFill>
            <a:blip r:embed="rId4"/>
            <a:stretch>
              <a:fillRect l="0" t="0" r="0" b="0"/>
            </a:stretch>
          </a:blipFill>
        </p:spPr>
      </p:sp>
      <p:sp>
        <p:nvSpPr>
          <p:cNvPr name="TextBox 6" id="6"/>
          <p:cNvSpPr txBox="true"/>
          <p:nvPr/>
        </p:nvSpPr>
        <p:spPr>
          <a:xfrm rot="0">
            <a:off x="902979" y="2117598"/>
            <a:ext cx="8241021" cy="1321689"/>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Number of Months in Dataset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2290093" y="-103779"/>
            <a:ext cx="5997907" cy="10494557"/>
            <a:chOff x="0" y="0"/>
            <a:chExt cx="7997210" cy="13992743"/>
          </a:xfrm>
        </p:grpSpPr>
        <p:pic>
          <p:nvPicPr>
            <p:cNvPr name="Picture 3" id="3"/>
            <p:cNvPicPr>
              <a:picLocks noChangeAspect="true"/>
            </p:cNvPicPr>
            <p:nvPr/>
          </p:nvPicPr>
          <p:blipFill>
            <a:blip r:embed="rId2"/>
            <a:srcRect l="9670" t="0" r="52251" b="0"/>
            <a:stretch>
              <a:fillRect/>
            </a:stretch>
          </p:blipFill>
          <p:spPr>
            <a:xfrm flipH="false" flipV="false">
              <a:off x="0" y="0"/>
              <a:ext cx="7997210" cy="13992743"/>
            </a:xfrm>
            <a:prstGeom prst="rect">
              <a:avLst/>
            </a:prstGeom>
          </p:spPr>
        </p:pic>
      </p:grpSp>
      <p:sp>
        <p:nvSpPr>
          <p:cNvPr name="AutoShape 4" id="4"/>
          <p:cNvSpPr/>
          <p:nvPr/>
        </p:nvSpPr>
        <p:spPr>
          <a:xfrm>
            <a:off x="13629707" y="4643716"/>
            <a:ext cx="3204969"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1028700" y="3457237"/>
            <a:ext cx="10276155" cy="4206613"/>
          </a:xfrm>
          <a:custGeom>
            <a:avLst/>
            <a:gdLst/>
            <a:ahLst/>
            <a:cxnLst/>
            <a:rect r="r" b="b" t="t" l="l"/>
            <a:pathLst>
              <a:path h="4206613" w="10276155">
                <a:moveTo>
                  <a:pt x="0" y="0"/>
                </a:moveTo>
                <a:lnTo>
                  <a:pt x="10276155" y="0"/>
                </a:lnTo>
                <a:lnTo>
                  <a:pt x="10276155" y="4206613"/>
                </a:lnTo>
                <a:lnTo>
                  <a:pt x="0" y="4206613"/>
                </a:lnTo>
                <a:lnTo>
                  <a:pt x="0" y="0"/>
                </a:lnTo>
                <a:close/>
              </a:path>
            </a:pathLst>
          </a:custGeom>
          <a:blipFill>
            <a:blip r:embed="rId3"/>
            <a:stretch>
              <a:fillRect l="0" t="0" r="0" b="0"/>
            </a:stretch>
          </a:blipFill>
        </p:spPr>
      </p:sp>
      <p:sp>
        <p:nvSpPr>
          <p:cNvPr name="Freeform 6" id="6"/>
          <p:cNvSpPr/>
          <p:nvPr/>
        </p:nvSpPr>
        <p:spPr>
          <a:xfrm flipH="false" flipV="false" rot="0">
            <a:off x="1054903" y="8192346"/>
            <a:ext cx="10039746" cy="1409087"/>
          </a:xfrm>
          <a:custGeom>
            <a:avLst/>
            <a:gdLst/>
            <a:ahLst/>
            <a:cxnLst/>
            <a:rect r="r" b="b" t="t" l="l"/>
            <a:pathLst>
              <a:path h="1409087" w="10039746">
                <a:moveTo>
                  <a:pt x="0" y="0"/>
                </a:moveTo>
                <a:lnTo>
                  <a:pt x="10039746" y="0"/>
                </a:lnTo>
                <a:lnTo>
                  <a:pt x="10039746" y="1409087"/>
                </a:lnTo>
                <a:lnTo>
                  <a:pt x="0" y="1409087"/>
                </a:lnTo>
                <a:lnTo>
                  <a:pt x="0" y="0"/>
                </a:lnTo>
                <a:close/>
              </a:path>
            </a:pathLst>
          </a:custGeom>
          <a:blipFill>
            <a:blip r:embed="rId4"/>
            <a:stretch>
              <a:fillRect l="0" t="0" r="0" b="0"/>
            </a:stretch>
          </a:blipFill>
        </p:spPr>
      </p:sp>
      <p:sp>
        <p:nvSpPr>
          <p:cNvPr name="TextBox 7" id="7"/>
          <p:cNvSpPr txBox="true"/>
          <p:nvPr/>
        </p:nvSpPr>
        <p:spPr>
          <a:xfrm rot="0">
            <a:off x="1054903" y="990600"/>
            <a:ext cx="6671248" cy="396239"/>
          </a:xfrm>
          <a:prstGeom prst="rect">
            <a:avLst/>
          </a:prstGeom>
        </p:spPr>
        <p:txBody>
          <a:bodyPr anchor="t" rtlCol="false" tIns="0" lIns="0" bIns="0" rIns="0">
            <a:spAutoFit/>
          </a:bodyPr>
          <a:lstStyle/>
          <a:p>
            <a:pPr algn="l">
              <a:lnSpc>
                <a:spcPts val="3360"/>
              </a:lnSpc>
              <a:spcBef>
                <a:spcPct val="0"/>
              </a:spcBef>
            </a:pPr>
            <a:r>
              <a:rPr lang="en-US" sz="2400">
                <a:solidFill>
                  <a:srgbClr val="000000"/>
                </a:solidFill>
                <a:latin typeface="Garet Bold"/>
              </a:rPr>
              <a:t> Monthly Analysis</a:t>
            </a:r>
          </a:p>
        </p:txBody>
      </p:sp>
      <p:sp>
        <p:nvSpPr>
          <p:cNvPr name="TextBox 8" id="8"/>
          <p:cNvSpPr txBox="true"/>
          <p:nvPr/>
        </p:nvSpPr>
        <p:spPr>
          <a:xfrm rot="0">
            <a:off x="1054903" y="2442729"/>
            <a:ext cx="9882563" cy="664464"/>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Monthly Averages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8D6CD"/>
        </a:solidFill>
      </p:bgPr>
    </p:bg>
    <p:spTree>
      <p:nvGrpSpPr>
        <p:cNvPr id="1" name=""/>
        <p:cNvGrpSpPr/>
        <p:nvPr/>
      </p:nvGrpSpPr>
      <p:grpSpPr>
        <a:xfrm>
          <a:off x="0" y="0"/>
          <a:ext cx="0" cy="0"/>
          <a:chOff x="0" y="0"/>
          <a:chExt cx="0" cy="0"/>
        </a:xfrm>
      </p:grpSpPr>
      <p:grpSp>
        <p:nvGrpSpPr>
          <p:cNvPr name="Group 2" id="2"/>
          <p:cNvGrpSpPr/>
          <p:nvPr/>
        </p:nvGrpSpPr>
        <p:grpSpPr>
          <a:xfrm rot="0">
            <a:off x="11318543" y="-103779"/>
            <a:ext cx="6969457" cy="10494557"/>
            <a:chOff x="0" y="0"/>
            <a:chExt cx="9292610" cy="13992743"/>
          </a:xfrm>
        </p:grpSpPr>
        <p:pic>
          <p:nvPicPr>
            <p:cNvPr name="Picture 3" id="3"/>
            <p:cNvPicPr>
              <a:picLocks noChangeAspect="true"/>
            </p:cNvPicPr>
            <p:nvPr/>
          </p:nvPicPr>
          <p:blipFill>
            <a:blip r:embed="rId2"/>
            <a:srcRect l="35743" t="0" r="20010" b="0"/>
            <a:stretch>
              <a:fillRect/>
            </a:stretch>
          </p:blipFill>
          <p:spPr>
            <a:xfrm flipH="false" flipV="false">
              <a:off x="0" y="0"/>
              <a:ext cx="9292610" cy="13992743"/>
            </a:xfrm>
            <a:prstGeom prst="rect">
              <a:avLst/>
            </a:prstGeom>
          </p:spPr>
        </p:pic>
      </p:grpSp>
      <p:sp>
        <p:nvSpPr>
          <p:cNvPr name="TextBox 4" id="4"/>
          <p:cNvSpPr txBox="true"/>
          <p:nvPr/>
        </p:nvSpPr>
        <p:spPr>
          <a:xfrm rot="0">
            <a:off x="1028700" y="2346961"/>
            <a:ext cx="10540483" cy="7940039"/>
          </a:xfrm>
          <a:prstGeom prst="rect">
            <a:avLst/>
          </a:prstGeom>
        </p:spPr>
        <p:txBody>
          <a:bodyPr anchor="t" rtlCol="false" tIns="0" lIns="0" bIns="0" rIns="0">
            <a:spAutoFit/>
          </a:bodyPr>
          <a:lstStyle/>
          <a:p>
            <a:pPr algn="l">
              <a:lnSpc>
                <a:spcPts val="3360"/>
              </a:lnSpc>
            </a:pPr>
            <a:r>
              <a:rPr lang="en-US" sz="2400">
                <a:solidFill>
                  <a:srgbClr val="000000"/>
                </a:solidFill>
                <a:latin typeface="Garet Bold"/>
              </a:rPr>
              <a:t>SELECT </a:t>
            </a:r>
          </a:p>
          <a:p>
            <a:pPr algn="l">
              <a:lnSpc>
                <a:spcPts val="3360"/>
              </a:lnSpc>
            </a:pPr>
            <a:r>
              <a:rPr lang="en-US" sz="2400">
                <a:solidFill>
                  <a:srgbClr val="000000"/>
                </a:solidFill>
                <a:latin typeface="Garet Bold"/>
              </a:rPr>
              <a:t>    Month,</a:t>
            </a:r>
          </a:p>
          <a:p>
            <a:pPr algn="l">
              <a:lnSpc>
                <a:spcPts val="3360"/>
              </a:lnSpc>
            </a:pPr>
            <a:r>
              <a:rPr lang="en-US" sz="2400">
                <a:solidFill>
                  <a:srgbClr val="000000"/>
                </a:solidFill>
                <a:latin typeface="Garet Bold"/>
              </a:rPr>
              <a:t>    Confirmed, </a:t>
            </a:r>
          </a:p>
          <a:p>
            <a:pPr algn="l">
              <a:lnSpc>
                <a:spcPts val="3360"/>
              </a:lnSpc>
            </a:pPr>
            <a:r>
              <a:rPr lang="en-US" sz="2400">
                <a:solidFill>
                  <a:srgbClr val="000000"/>
                </a:solidFill>
                <a:latin typeface="Garet Bold"/>
              </a:rPr>
              <a:t>    Deaths, </a:t>
            </a:r>
          </a:p>
          <a:p>
            <a:pPr algn="l">
              <a:lnSpc>
                <a:spcPts val="3360"/>
              </a:lnSpc>
            </a:pPr>
            <a:r>
              <a:rPr lang="en-US" sz="2400">
                <a:solidFill>
                  <a:srgbClr val="000000"/>
                </a:solidFill>
                <a:latin typeface="Garet Bold"/>
              </a:rPr>
              <a:t>    Recovered </a:t>
            </a:r>
          </a:p>
          <a:p>
            <a:pPr algn="l">
              <a:lnSpc>
                <a:spcPts val="3360"/>
              </a:lnSpc>
            </a:pPr>
            <a:r>
              <a:rPr lang="en-US" sz="2400">
                <a:solidFill>
                  <a:srgbClr val="000000"/>
                </a:solidFill>
                <a:latin typeface="Garet Bold"/>
              </a:rPr>
              <a:t>FROM (</a:t>
            </a:r>
          </a:p>
          <a:p>
            <a:pPr algn="l">
              <a:lnSpc>
                <a:spcPts val="3360"/>
              </a:lnSpc>
            </a:pPr>
            <a:r>
              <a:rPr lang="en-US" sz="2400">
                <a:solidFill>
                  <a:srgbClr val="000000"/>
                </a:solidFill>
                <a:latin typeface="Garet Bold"/>
              </a:rPr>
              <a:t>    SELECT </a:t>
            </a:r>
          </a:p>
          <a:p>
            <a:pPr algn="l">
              <a:lnSpc>
                <a:spcPts val="3360"/>
              </a:lnSpc>
            </a:pPr>
            <a:r>
              <a:rPr lang="en-US" sz="2400">
                <a:solidFill>
                  <a:srgbClr val="000000"/>
                </a:solidFill>
                <a:latin typeface="Garet Bold"/>
              </a:rPr>
              <a:t>        DATE_FORMAT(`Date`, '%Y-%m') AS Month,</a:t>
            </a:r>
          </a:p>
          <a:p>
            <a:pPr algn="l">
              <a:lnSpc>
                <a:spcPts val="3360"/>
              </a:lnSpc>
            </a:pPr>
            <a:r>
              <a:rPr lang="en-US" sz="2400">
                <a:solidFill>
                  <a:srgbClr val="000000"/>
                </a:solidFill>
                <a:latin typeface="Garet Bold"/>
              </a:rPr>
              <a:t>        `Confirmed`, </a:t>
            </a:r>
          </a:p>
          <a:p>
            <a:pPr algn="l">
              <a:lnSpc>
                <a:spcPts val="3360"/>
              </a:lnSpc>
            </a:pPr>
            <a:r>
              <a:rPr lang="en-US" sz="2400">
                <a:solidFill>
                  <a:srgbClr val="000000"/>
                </a:solidFill>
                <a:latin typeface="Garet Bold"/>
              </a:rPr>
              <a:t>        `Deaths`, </a:t>
            </a:r>
          </a:p>
          <a:p>
            <a:pPr algn="l">
              <a:lnSpc>
                <a:spcPts val="3360"/>
              </a:lnSpc>
            </a:pPr>
            <a:r>
              <a:rPr lang="en-US" sz="2400">
                <a:solidFill>
                  <a:srgbClr val="000000"/>
                </a:solidFill>
                <a:latin typeface="Garet Bold"/>
              </a:rPr>
              <a:t>        `Recovered`,</a:t>
            </a:r>
          </a:p>
          <a:p>
            <a:pPr algn="l">
              <a:lnSpc>
                <a:spcPts val="3360"/>
              </a:lnSpc>
            </a:pPr>
            <a:r>
              <a:rPr lang="en-US" sz="2400">
                <a:solidFill>
                  <a:srgbClr val="000000"/>
                </a:solidFill>
                <a:latin typeface="Garet Bold"/>
              </a:rPr>
              <a:t>        COUNT(*) AS Frequency,</a:t>
            </a:r>
          </a:p>
          <a:p>
            <a:pPr algn="l">
              <a:lnSpc>
                <a:spcPts val="3360"/>
              </a:lnSpc>
            </a:pPr>
            <a:r>
              <a:rPr lang="en-US" sz="2400">
                <a:solidFill>
                  <a:srgbClr val="000000"/>
                </a:solidFill>
                <a:latin typeface="Garet Bold"/>
              </a:rPr>
              <a:t>        ROW_NUMBER() OVER (PARTITION BY DATE_FORMAT(`Date`, '%Y-%m') ORDER BY COUNT(*) DESC) AS RowNum</a:t>
            </a:r>
          </a:p>
          <a:p>
            <a:pPr algn="l">
              <a:lnSpc>
                <a:spcPts val="3360"/>
              </a:lnSpc>
            </a:pPr>
            <a:r>
              <a:rPr lang="en-US" sz="2400">
                <a:solidFill>
                  <a:srgbClr val="000000"/>
                </a:solidFill>
                <a:latin typeface="Garet Bold"/>
              </a:rPr>
              <a:t>    FROM `ig_clone`.`corona virus dataset`</a:t>
            </a:r>
          </a:p>
          <a:p>
            <a:pPr algn="l">
              <a:lnSpc>
                <a:spcPts val="3360"/>
              </a:lnSpc>
            </a:pPr>
            <a:r>
              <a:rPr lang="en-US" sz="2400">
                <a:solidFill>
                  <a:srgbClr val="000000"/>
                </a:solidFill>
                <a:latin typeface="Garet Bold"/>
              </a:rPr>
              <a:t>    GROUP BY Month, `Confirmed`, `Deaths`, `Recovered`</a:t>
            </a:r>
          </a:p>
          <a:p>
            <a:pPr algn="l">
              <a:lnSpc>
                <a:spcPts val="3360"/>
              </a:lnSpc>
            </a:pPr>
            <a:r>
              <a:rPr lang="en-US" sz="2400">
                <a:solidFill>
                  <a:srgbClr val="000000"/>
                </a:solidFill>
                <a:latin typeface="Garet Bold"/>
              </a:rPr>
              <a:t>) AS sub</a:t>
            </a:r>
          </a:p>
          <a:p>
            <a:pPr algn="l">
              <a:lnSpc>
                <a:spcPts val="3360"/>
              </a:lnSpc>
            </a:pPr>
            <a:r>
              <a:rPr lang="en-US" sz="2400">
                <a:solidFill>
                  <a:srgbClr val="000000"/>
                </a:solidFill>
                <a:latin typeface="Garet Bold"/>
              </a:rPr>
              <a:t>WHERE RowNum = 1;</a:t>
            </a:r>
          </a:p>
          <a:p>
            <a:pPr algn="l">
              <a:lnSpc>
                <a:spcPts val="3360"/>
              </a:lnSpc>
              <a:spcBef>
                <a:spcPct val="0"/>
              </a:spcBef>
            </a:pPr>
          </a:p>
        </p:txBody>
      </p:sp>
      <p:sp>
        <p:nvSpPr>
          <p:cNvPr name="Freeform 5" id="5"/>
          <p:cNvSpPr/>
          <p:nvPr/>
        </p:nvSpPr>
        <p:spPr>
          <a:xfrm flipH="false" flipV="false" rot="0">
            <a:off x="6930598" y="9258300"/>
            <a:ext cx="4638585" cy="715594"/>
          </a:xfrm>
          <a:custGeom>
            <a:avLst/>
            <a:gdLst/>
            <a:ahLst/>
            <a:cxnLst/>
            <a:rect r="r" b="b" t="t" l="l"/>
            <a:pathLst>
              <a:path h="715594" w="4638585">
                <a:moveTo>
                  <a:pt x="0" y="0"/>
                </a:moveTo>
                <a:lnTo>
                  <a:pt x="4638585" y="0"/>
                </a:lnTo>
                <a:lnTo>
                  <a:pt x="4638585" y="715594"/>
                </a:lnTo>
                <a:lnTo>
                  <a:pt x="0" y="715594"/>
                </a:lnTo>
                <a:lnTo>
                  <a:pt x="0" y="0"/>
                </a:lnTo>
                <a:close/>
              </a:path>
            </a:pathLst>
          </a:custGeom>
          <a:blipFill>
            <a:blip r:embed="rId3"/>
            <a:stretch>
              <a:fillRect l="0" t="0" r="0" b="0"/>
            </a:stretch>
          </a:blipFill>
        </p:spPr>
      </p:sp>
      <p:sp>
        <p:nvSpPr>
          <p:cNvPr name="TextBox 6" id="6"/>
          <p:cNvSpPr txBox="true"/>
          <p:nvPr/>
        </p:nvSpPr>
        <p:spPr>
          <a:xfrm rot="0">
            <a:off x="1028700" y="209243"/>
            <a:ext cx="8897795" cy="1978914"/>
          </a:xfrm>
          <a:prstGeom prst="rect">
            <a:avLst/>
          </a:prstGeom>
        </p:spPr>
        <p:txBody>
          <a:bodyPr anchor="t" rtlCol="false" tIns="0" lIns="0" bIns="0" rIns="0">
            <a:spAutoFit/>
          </a:bodyPr>
          <a:lstStyle/>
          <a:p>
            <a:pPr algn="l">
              <a:lnSpc>
                <a:spcPts val="5208"/>
              </a:lnSpc>
            </a:pPr>
            <a:r>
              <a:rPr lang="en-US" sz="4200">
                <a:solidFill>
                  <a:srgbClr val="2D3E96"/>
                </a:solidFill>
                <a:latin typeface="Garet Ultra-Bold"/>
              </a:rPr>
              <a:t>Most frequent value for confirmed, deaths, recovered each month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DAGH8PtrZQg</dc:identifier>
  <dcterms:modified xsi:type="dcterms:W3CDTF">2011-08-01T06:04:30Z</dcterms:modified>
  <cp:revision>1</cp:revision>
  <dc:title>Epidemics vs. Pandemics Quiz Presentation in White Photographic Style</dc:title>
</cp:coreProperties>
</file>